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9" r:id="rId2"/>
    <p:sldId id="366" r:id="rId3"/>
    <p:sldId id="382" r:id="rId4"/>
    <p:sldId id="370" r:id="rId5"/>
    <p:sldId id="257" r:id="rId6"/>
    <p:sldId id="383" r:id="rId7"/>
    <p:sldId id="380" r:id="rId8"/>
    <p:sldId id="384" r:id="rId9"/>
    <p:sldId id="379" r:id="rId10"/>
    <p:sldId id="377" r:id="rId11"/>
    <p:sldId id="376" r:id="rId12"/>
    <p:sldId id="378" r:id="rId13"/>
    <p:sldId id="385" r:id="rId14"/>
    <p:sldId id="386" r:id="rId15"/>
    <p:sldId id="387" r:id="rId16"/>
    <p:sldId id="388" r:id="rId17"/>
    <p:sldId id="391" r:id="rId18"/>
    <p:sldId id="390" r:id="rId19"/>
    <p:sldId id="389" r:id="rId20"/>
    <p:sldId id="392" r:id="rId21"/>
    <p:sldId id="393" r:id="rId22"/>
    <p:sldId id="394" r:id="rId23"/>
    <p:sldId id="368"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A543"/>
    <a:srgbClr val="92E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0" autoAdjust="0"/>
    <p:restoredTop sz="92127" autoAdjust="0"/>
  </p:normalViewPr>
  <p:slideViewPr>
    <p:cSldViewPr snapToGrid="0">
      <p:cViewPr varScale="1">
        <p:scale>
          <a:sx n="79" d="100"/>
          <a:sy n="79" d="100"/>
        </p:scale>
        <p:origin x="62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5A9D6CF-2B4E-46BF-99C1-988BABB1662F}" type="datetimeFigureOut">
              <a:rPr lang="en-US" smtClean="0"/>
              <a:t>9/2/2020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3BD224A-B28B-4FA1-8511-12EA74B75F5A}" type="slidenum">
              <a:rPr lang="en-US" smtClean="0"/>
              <a:t>‹#›</a:t>
            </a:fld>
            <a:endParaRPr lang="en-US" dirty="0"/>
          </a:p>
        </p:txBody>
      </p:sp>
    </p:spTree>
    <p:extLst>
      <p:ext uri="{BB962C8B-B14F-4D97-AF65-F5344CB8AC3E}">
        <p14:creationId xmlns:p14="http://schemas.microsoft.com/office/powerpoint/2010/main" val="7361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2</a:t>
            </a:fld>
            <a:endParaRPr lang="en-US" dirty="0"/>
          </a:p>
        </p:txBody>
      </p:sp>
    </p:spTree>
    <p:extLst>
      <p:ext uri="{BB962C8B-B14F-4D97-AF65-F5344CB8AC3E}">
        <p14:creationId xmlns:p14="http://schemas.microsoft.com/office/powerpoint/2010/main" val="2913366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11</a:t>
            </a:fld>
            <a:endParaRPr lang="en-US" dirty="0"/>
          </a:p>
        </p:txBody>
      </p:sp>
    </p:spTree>
    <p:extLst>
      <p:ext uri="{BB962C8B-B14F-4D97-AF65-F5344CB8AC3E}">
        <p14:creationId xmlns:p14="http://schemas.microsoft.com/office/powerpoint/2010/main" val="1334540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12</a:t>
            </a:fld>
            <a:endParaRPr lang="en-US" dirty="0"/>
          </a:p>
        </p:txBody>
      </p:sp>
    </p:spTree>
    <p:extLst>
      <p:ext uri="{BB962C8B-B14F-4D97-AF65-F5344CB8AC3E}">
        <p14:creationId xmlns:p14="http://schemas.microsoft.com/office/powerpoint/2010/main" val="420158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13</a:t>
            </a:fld>
            <a:endParaRPr lang="en-US" dirty="0"/>
          </a:p>
        </p:txBody>
      </p:sp>
    </p:spTree>
    <p:extLst>
      <p:ext uri="{BB962C8B-B14F-4D97-AF65-F5344CB8AC3E}">
        <p14:creationId xmlns:p14="http://schemas.microsoft.com/office/powerpoint/2010/main" val="2919102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14</a:t>
            </a:fld>
            <a:endParaRPr lang="en-US" dirty="0"/>
          </a:p>
        </p:txBody>
      </p:sp>
    </p:spTree>
    <p:extLst>
      <p:ext uri="{BB962C8B-B14F-4D97-AF65-F5344CB8AC3E}">
        <p14:creationId xmlns:p14="http://schemas.microsoft.com/office/powerpoint/2010/main" val="2788780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15</a:t>
            </a:fld>
            <a:endParaRPr lang="en-US" dirty="0"/>
          </a:p>
        </p:txBody>
      </p:sp>
    </p:spTree>
    <p:extLst>
      <p:ext uri="{BB962C8B-B14F-4D97-AF65-F5344CB8AC3E}">
        <p14:creationId xmlns:p14="http://schemas.microsoft.com/office/powerpoint/2010/main" val="11476308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16</a:t>
            </a:fld>
            <a:endParaRPr lang="en-US" dirty="0"/>
          </a:p>
        </p:txBody>
      </p:sp>
    </p:spTree>
    <p:extLst>
      <p:ext uri="{BB962C8B-B14F-4D97-AF65-F5344CB8AC3E}">
        <p14:creationId xmlns:p14="http://schemas.microsoft.com/office/powerpoint/2010/main" val="3346594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17</a:t>
            </a:fld>
            <a:endParaRPr lang="en-US" dirty="0"/>
          </a:p>
        </p:txBody>
      </p:sp>
    </p:spTree>
    <p:extLst>
      <p:ext uri="{BB962C8B-B14F-4D97-AF65-F5344CB8AC3E}">
        <p14:creationId xmlns:p14="http://schemas.microsoft.com/office/powerpoint/2010/main" val="1348990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18</a:t>
            </a:fld>
            <a:endParaRPr lang="en-US" dirty="0"/>
          </a:p>
        </p:txBody>
      </p:sp>
    </p:spTree>
    <p:extLst>
      <p:ext uri="{BB962C8B-B14F-4D97-AF65-F5344CB8AC3E}">
        <p14:creationId xmlns:p14="http://schemas.microsoft.com/office/powerpoint/2010/main" val="3097051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19</a:t>
            </a:fld>
            <a:endParaRPr lang="en-US" dirty="0"/>
          </a:p>
        </p:txBody>
      </p:sp>
    </p:spTree>
    <p:extLst>
      <p:ext uri="{BB962C8B-B14F-4D97-AF65-F5344CB8AC3E}">
        <p14:creationId xmlns:p14="http://schemas.microsoft.com/office/powerpoint/2010/main" val="3993153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20</a:t>
            </a:fld>
            <a:endParaRPr lang="en-US" dirty="0"/>
          </a:p>
        </p:txBody>
      </p:sp>
    </p:spTree>
    <p:extLst>
      <p:ext uri="{BB962C8B-B14F-4D97-AF65-F5344CB8AC3E}">
        <p14:creationId xmlns:p14="http://schemas.microsoft.com/office/powerpoint/2010/main" val="228616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3</a:t>
            </a:fld>
            <a:endParaRPr lang="en-US" dirty="0"/>
          </a:p>
        </p:txBody>
      </p:sp>
    </p:spTree>
    <p:extLst>
      <p:ext uri="{BB962C8B-B14F-4D97-AF65-F5344CB8AC3E}">
        <p14:creationId xmlns:p14="http://schemas.microsoft.com/office/powerpoint/2010/main" val="34502283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21</a:t>
            </a:fld>
            <a:endParaRPr lang="en-US" dirty="0"/>
          </a:p>
        </p:txBody>
      </p:sp>
    </p:spTree>
    <p:extLst>
      <p:ext uri="{BB962C8B-B14F-4D97-AF65-F5344CB8AC3E}">
        <p14:creationId xmlns:p14="http://schemas.microsoft.com/office/powerpoint/2010/main" val="3202474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22</a:t>
            </a:fld>
            <a:endParaRPr lang="en-US" dirty="0"/>
          </a:p>
        </p:txBody>
      </p:sp>
    </p:spTree>
    <p:extLst>
      <p:ext uri="{BB962C8B-B14F-4D97-AF65-F5344CB8AC3E}">
        <p14:creationId xmlns:p14="http://schemas.microsoft.com/office/powerpoint/2010/main" val="11673319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23</a:t>
            </a:fld>
            <a:endParaRPr lang="en-US" dirty="0"/>
          </a:p>
        </p:txBody>
      </p:sp>
    </p:spTree>
    <p:extLst>
      <p:ext uri="{BB962C8B-B14F-4D97-AF65-F5344CB8AC3E}">
        <p14:creationId xmlns:p14="http://schemas.microsoft.com/office/powerpoint/2010/main" val="947469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4</a:t>
            </a:fld>
            <a:endParaRPr lang="en-US" dirty="0"/>
          </a:p>
        </p:txBody>
      </p:sp>
    </p:spTree>
    <p:extLst>
      <p:ext uri="{BB962C8B-B14F-4D97-AF65-F5344CB8AC3E}">
        <p14:creationId xmlns:p14="http://schemas.microsoft.com/office/powerpoint/2010/main" val="975305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5</a:t>
            </a:fld>
            <a:endParaRPr lang="en-US" dirty="0"/>
          </a:p>
        </p:txBody>
      </p:sp>
    </p:spTree>
    <p:extLst>
      <p:ext uri="{BB962C8B-B14F-4D97-AF65-F5344CB8AC3E}">
        <p14:creationId xmlns:p14="http://schemas.microsoft.com/office/powerpoint/2010/main" val="2933057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6</a:t>
            </a:fld>
            <a:endParaRPr lang="en-US" dirty="0"/>
          </a:p>
        </p:txBody>
      </p:sp>
    </p:spTree>
    <p:extLst>
      <p:ext uri="{BB962C8B-B14F-4D97-AF65-F5344CB8AC3E}">
        <p14:creationId xmlns:p14="http://schemas.microsoft.com/office/powerpoint/2010/main" val="3643927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7</a:t>
            </a:fld>
            <a:endParaRPr lang="en-US" dirty="0"/>
          </a:p>
        </p:txBody>
      </p:sp>
    </p:spTree>
    <p:extLst>
      <p:ext uri="{BB962C8B-B14F-4D97-AF65-F5344CB8AC3E}">
        <p14:creationId xmlns:p14="http://schemas.microsoft.com/office/powerpoint/2010/main" val="1288242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8</a:t>
            </a:fld>
            <a:endParaRPr lang="en-US" dirty="0"/>
          </a:p>
        </p:txBody>
      </p:sp>
    </p:spTree>
    <p:extLst>
      <p:ext uri="{BB962C8B-B14F-4D97-AF65-F5344CB8AC3E}">
        <p14:creationId xmlns:p14="http://schemas.microsoft.com/office/powerpoint/2010/main" val="9301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9</a:t>
            </a:fld>
            <a:endParaRPr lang="en-US" dirty="0"/>
          </a:p>
        </p:txBody>
      </p:sp>
    </p:spTree>
    <p:extLst>
      <p:ext uri="{BB962C8B-B14F-4D97-AF65-F5344CB8AC3E}">
        <p14:creationId xmlns:p14="http://schemas.microsoft.com/office/powerpoint/2010/main" val="1321362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D224A-B28B-4FA1-8511-12EA74B75F5A}" type="slidenum">
              <a:rPr lang="en-US" smtClean="0"/>
              <a:t>10</a:t>
            </a:fld>
            <a:endParaRPr lang="en-US" dirty="0"/>
          </a:p>
        </p:txBody>
      </p:sp>
    </p:spTree>
    <p:extLst>
      <p:ext uri="{BB962C8B-B14F-4D97-AF65-F5344CB8AC3E}">
        <p14:creationId xmlns:p14="http://schemas.microsoft.com/office/powerpoint/2010/main" val="1646838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9FD510-83A6-453E-A4B9-2CA9DFD298CB}" type="datetime1">
              <a:rPr lang="en-US" smtClean="0"/>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B7332-8529-4AD5-9851-D1B2FE8DFECC}" type="slidenum">
              <a:rPr lang="en-US" smtClean="0"/>
              <a:t>‹#›</a:t>
            </a:fld>
            <a:endParaRPr lang="en-US" dirty="0"/>
          </a:p>
        </p:txBody>
      </p:sp>
    </p:spTree>
    <p:extLst>
      <p:ext uri="{BB962C8B-B14F-4D97-AF65-F5344CB8AC3E}">
        <p14:creationId xmlns:p14="http://schemas.microsoft.com/office/powerpoint/2010/main" val="29640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DCA741-2BFF-477F-90DA-10900D95E98C}" type="datetime1">
              <a:rPr lang="en-US" smtClean="0"/>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B7332-8529-4AD5-9851-D1B2FE8DFECC}" type="slidenum">
              <a:rPr lang="en-US" smtClean="0"/>
              <a:t>‹#›</a:t>
            </a:fld>
            <a:endParaRPr lang="en-US" dirty="0"/>
          </a:p>
        </p:txBody>
      </p:sp>
    </p:spTree>
    <p:extLst>
      <p:ext uri="{BB962C8B-B14F-4D97-AF65-F5344CB8AC3E}">
        <p14:creationId xmlns:p14="http://schemas.microsoft.com/office/powerpoint/2010/main" val="342321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C4CFC4-0EAC-4285-8A2A-0D393C3CEB89}" type="datetime1">
              <a:rPr lang="en-US" smtClean="0"/>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B7332-8529-4AD5-9851-D1B2FE8DFECC}" type="slidenum">
              <a:rPr lang="en-US" smtClean="0"/>
              <a:t>‹#›</a:t>
            </a:fld>
            <a:endParaRPr lang="en-US" dirty="0"/>
          </a:p>
        </p:txBody>
      </p:sp>
    </p:spTree>
    <p:extLst>
      <p:ext uri="{BB962C8B-B14F-4D97-AF65-F5344CB8AC3E}">
        <p14:creationId xmlns:p14="http://schemas.microsoft.com/office/powerpoint/2010/main" val="1372864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15653D-0BDB-48B5-AF86-C75572B0EAE4}" type="datetime1">
              <a:rPr lang="en-US" smtClean="0"/>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B7332-8529-4AD5-9851-D1B2FE8DFECC}" type="slidenum">
              <a:rPr lang="en-US" smtClean="0"/>
              <a:t>‹#›</a:t>
            </a:fld>
            <a:endParaRPr lang="en-US" dirty="0"/>
          </a:p>
        </p:txBody>
      </p:sp>
    </p:spTree>
    <p:extLst>
      <p:ext uri="{BB962C8B-B14F-4D97-AF65-F5344CB8AC3E}">
        <p14:creationId xmlns:p14="http://schemas.microsoft.com/office/powerpoint/2010/main" val="497946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451DA2-CE67-42F6-B220-4DDE0C171317}" type="datetime1">
              <a:rPr lang="en-US" smtClean="0"/>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B7332-8529-4AD5-9851-D1B2FE8DFECC}" type="slidenum">
              <a:rPr lang="en-US" smtClean="0"/>
              <a:t>‹#›</a:t>
            </a:fld>
            <a:endParaRPr lang="en-US" dirty="0"/>
          </a:p>
        </p:txBody>
      </p:sp>
    </p:spTree>
    <p:extLst>
      <p:ext uri="{BB962C8B-B14F-4D97-AF65-F5344CB8AC3E}">
        <p14:creationId xmlns:p14="http://schemas.microsoft.com/office/powerpoint/2010/main" val="2257474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7E40B6-6B9E-4BA3-BA2A-1F1F1A35134E}" type="datetime1">
              <a:rPr lang="en-US" smtClean="0"/>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3B7332-8529-4AD5-9851-D1B2FE8DFECC}" type="slidenum">
              <a:rPr lang="en-US" smtClean="0"/>
              <a:t>‹#›</a:t>
            </a:fld>
            <a:endParaRPr lang="en-US" dirty="0"/>
          </a:p>
        </p:txBody>
      </p:sp>
    </p:spTree>
    <p:extLst>
      <p:ext uri="{BB962C8B-B14F-4D97-AF65-F5344CB8AC3E}">
        <p14:creationId xmlns:p14="http://schemas.microsoft.com/office/powerpoint/2010/main" val="762656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0D6ED5-59E8-41FD-8551-8812DCBE3F27}" type="datetime1">
              <a:rPr lang="en-US" smtClean="0"/>
              <a:t>9/2/2020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3B7332-8529-4AD5-9851-D1B2FE8DFECC}" type="slidenum">
              <a:rPr lang="en-US" smtClean="0"/>
              <a:t>‹#›</a:t>
            </a:fld>
            <a:endParaRPr lang="en-US" dirty="0"/>
          </a:p>
        </p:txBody>
      </p:sp>
    </p:spTree>
    <p:extLst>
      <p:ext uri="{BB962C8B-B14F-4D97-AF65-F5344CB8AC3E}">
        <p14:creationId xmlns:p14="http://schemas.microsoft.com/office/powerpoint/2010/main" val="1603103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59C922-CDB1-4A07-A8D3-0BE1457BBA64}" type="datetime1">
              <a:rPr lang="en-US" smtClean="0"/>
              <a:t>9/2/2020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3B7332-8529-4AD5-9851-D1B2FE8DFECC}" type="slidenum">
              <a:rPr lang="en-US" smtClean="0"/>
              <a:t>‹#›</a:t>
            </a:fld>
            <a:endParaRPr lang="en-US" dirty="0"/>
          </a:p>
        </p:txBody>
      </p:sp>
    </p:spTree>
    <p:extLst>
      <p:ext uri="{BB962C8B-B14F-4D97-AF65-F5344CB8AC3E}">
        <p14:creationId xmlns:p14="http://schemas.microsoft.com/office/powerpoint/2010/main" val="3797312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522DD-7659-4691-AB9A-0B3929A91FA7}" type="datetime1">
              <a:rPr lang="en-US" smtClean="0"/>
              <a:t>9/2/2020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3B7332-8529-4AD5-9851-D1B2FE8DFECC}" type="slidenum">
              <a:rPr lang="en-US" smtClean="0"/>
              <a:t>‹#›</a:t>
            </a:fld>
            <a:endParaRPr lang="en-US" dirty="0"/>
          </a:p>
        </p:txBody>
      </p:sp>
    </p:spTree>
    <p:extLst>
      <p:ext uri="{BB962C8B-B14F-4D97-AF65-F5344CB8AC3E}">
        <p14:creationId xmlns:p14="http://schemas.microsoft.com/office/powerpoint/2010/main" val="3534948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76622E-AC86-43F2-AABA-71FBAA2F602F}" type="datetime1">
              <a:rPr lang="en-US" smtClean="0"/>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3B7332-8529-4AD5-9851-D1B2FE8DFECC}" type="slidenum">
              <a:rPr lang="en-US" smtClean="0"/>
              <a:t>‹#›</a:t>
            </a:fld>
            <a:endParaRPr lang="en-US" dirty="0"/>
          </a:p>
        </p:txBody>
      </p:sp>
    </p:spTree>
    <p:extLst>
      <p:ext uri="{BB962C8B-B14F-4D97-AF65-F5344CB8AC3E}">
        <p14:creationId xmlns:p14="http://schemas.microsoft.com/office/powerpoint/2010/main" val="247739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E5E3F4-DD01-4FC0-A264-ECA3E2CA2910}" type="datetime1">
              <a:rPr lang="en-US" smtClean="0"/>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3B7332-8529-4AD5-9851-D1B2FE8DFECC}" type="slidenum">
              <a:rPr lang="en-US" smtClean="0"/>
              <a:t>‹#›</a:t>
            </a:fld>
            <a:endParaRPr lang="en-US" dirty="0"/>
          </a:p>
        </p:txBody>
      </p:sp>
    </p:spTree>
    <p:extLst>
      <p:ext uri="{BB962C8B-B14F-4D97-AF65-F5344CB8AC3E}">
        <p14:creationId xmlns:p14="http://schemas.microsoft.com/office/powerpoint/2010/main" val="2423965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88360-C8A1-4A1F-A74E-A42DD64E5CA7}" type="datetime1">
              <a:rPr lang="en-US" smtClean="0"/>
              <a:t>9/2/2020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B7332-8529-4AD5-9851-D1B2FE8DFECC}" type="slidenum">
              <a:rPr lang="en-US" smtClean="0"/>
              <a:t>‹#›</a:t>
            </a:fld>
            <a:endParaRPr lang="en-US" dirty="0"/>
          </a:p>
        </p:txBody>
      </p:sp>
    </p:spTree>
    <p:extLst>
      <p:ext uri="{BB962C8B-B14F-4D97-AF65-F5344CB8AC3E}">
        <p14:creationId xmlns:p14="http://schemas.microsoft.com/office/powerpoint/2010/main" val="778660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p@oncboces.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ap@oncboces.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ap@oncboces.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ap@oncboces.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ap@oncboces.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lchase@oncboces.org" TargetMode="External"/><Relationship Id="rId7" Type="http://schemas.openxmlformats.org/officeDocument/2006/relationships/hyperlink" Target="mailto:ekennedy@oncboces.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mailto:mkiel@oncboces.or" TargetMode="External"/><Relationship Id="rId5" Type="http://schemas.openxmlformats.org/officeDocument/2006/relationships/hyperlink" Target="mailto:cjacob@oncboces.org" TargetMode="External"/><Relationship Id="rId4" Type="http://schemas.openxmlformats.org/officeDocument/2006/relationships/hyperlink" Target="mailto:pwagner@oncboces.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ire Flame Stock Photos And Images - 123RF">
            <a:extLst>
              <a:ext uri="{FF2B5EF4-FFF2-40B4-BE49-F238E27FC236}">
                <a16:creationId xmlns:a16="http://schemas.microsoft.com/office/drawing/2014/main" id="{17EAB88A-68A1-4E54-8307-5A31E1507C1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43675" y="2397292"/>
            <a:ext cx="1649280" cy="108486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282931" y="1501833"/>
            <a:ext cx="9144000" cy="2041381"/>
          </a:xfrm>
        </p:spPr>
        <p:txBody>
          <a:bodyPr>
            <a:normAutofit/>
          </a:bodyPr>
          <a:lstStyle/>
          <a:p>
            <a:r>
              <a:rPr lang="en-US" b="1" dirty="0"/>
              <a:t>Business Office   Hot  Topics</a:t>
            </a:r>
          </a:p>
        </p:txBody>
      </p:sp>
      <p:sp>
        <p:nvSpPr>
          <p:cNvPr id="3" name="Subtitle 2"/>
          <p:cNvSpPr>
            <a:spLocks noGrp="1"/>
          </p:cNvSpPr>
          <p:nvPr>
            <p:ph type="subTitle" idx="1"/>
          </p:nvPr>
        </p:nvSpPr>
        <p:spPr>
          <a:xfrm>
            <a:off x="1524000" y="4202710"/>
            <a:ext cx="9144000" cy="1055090"/>
          </a:xfrm>
        </p:spPr>
        <p:txBody>
          <a:bodyPr/>
          <a:lstStyle/>
          <a:p>
            <a:r>
              <a:rPr lang="en-US" i="1" dirty="0"/>
              <a:t>September 2, 2020</a:t>
            </a:r>
          </a:p>
        </p:txBody>
      </p:sp>
      <p:sp>
        <p:nvSpPr>
          <p:cNvPr id="4" name="Slide Number Placeholder 3"/>
          <p:cNvSpPr>
            <a:spLocks noGrp="1"/>
          </p:cNvSpPr>
          <p:nvPr>
            <p:ph type="sldNum" sz="quarter" idx="12"/>
          </p:nvPr>
        </p:nvSpPr>
        <p:spPr/>
        <p:txBody>
          <a:bodyPr/>
          <a:lstStyle/>
          <a:p>
            <a:fld id="{673B7332-8529-4AD5-9851-D1B2FE8DFECC}" type="slidenum">
              <a:rPr lang="en-US" smtClean="0">
                <a:solidFill>
                  <a:schemeClr val="bg1"/>
                </a:solidFill>
              </a:rPr>
              <a:t>1</a:t>
            </a:fld>
            <a:endParaRPr lang="en-US" dirty="0">
              <a:solidFill>
                <a:schemeClr val="bg1"/>
              </a:solidFill>
            </a:endParaRPr>
          </a:p>
        </p:txBody>
      </p:sp>
      <p:sp>
        <p:nvSpPr>
          <p:cNvPr id="6" name="Rectangle 5"/>
          <p:cNvSpPr/>
          <p:nvPr/>
        </p:nvSpPr>
        <p:spPr>
          <a:xfrm>
            <a:off x="1344382" y="5663603"/>
            <a:ext cx="7266218" cy="866460"/>
          </a:xfrm>
          <a:prstGeom prst="rect">
            <a:avLst/>
          </a:prstGeom>
          <a:solidFill>
            <a:srgbClr val="17A543"/>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i="1" u="sng" dirty="0"/>
              <a:t>Vision Statement</a:t>
            </a:r>
            <a:r>
              <a:rPr lang="en-US" i="1" dirty="0"/>
              <a:t>:  </a:t>
            </a:r>
          </a:p>
          <a:p>
            <a:pPr algn="ctr"/>
            <a:r>
              <a:rPr lang="en-US" i="1" dirty="0"/>
              <a:t>A BOCES providing world-class opportunities for the districts we represent.”</a:t>
            </a:r>
            <a:endParaRPr lang="en-US" dirty="0"/>
          </a:p>
        </p:txBody>
      </p:sp>
      <p:pic>
        <p:nvPicPr>
          <p:cNvPr id="1026" name="Picture 2">
            <a:extLst>
              <a:ext uri="{FF2B5EF4-FFF2-40B4-BE49-F238E27FC236}">
                <a16:creationId xmlns:a16="http://schemas.microsoft.com/office/drawing/2014/main" id="{593C85E6-3F8A-421F-AF59-52017AF1FD4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94748" y="5590262"/>
            <a:ext cx="1873251" cy="987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3309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#4 Which one is a lie?</a:t>
            </a:r>
          </a:p>
        </p:txBody>
      </p:sp>
      <p:sp>
        <p:nvSpPr>
          <p:cNvPr id="3" name="Content Placeholder 2"/>
          <p:cNvSpPr>
            <a:spLocks noGrp="1"/>
          </p:cNvSpPr>
          <p:nvPr>
            <p:ph idx="1"/>
          </p:nvPr>
        </p:nvSpPr>
        <p:spPr>
          <a:xfrm>
            <a:off x="1502234" y="2086359"/>
            <a:ext cx="9851566" cy="4093485"/>
          </a:xfrm>
        </p:spPr>
        <p:txBody>
          <a:bodyPr>
            <a:normAutofit fontScale="92500"/>
          </a:bodyPr>
          <a:lstStyle/>
          <a:p>
            <a:pPr marL="514350" indent="-514350">
              <a:buFont typeface="+mj-lt"/>
              <a:buAutoNum type="arabicParenR"/>
            </a:pPr>
            <a:r>
              <a:rPr lang="en-US" dirty="0"/>
              <a:t>At year end, you should do the receiving in WinCap for any open PO to ensure you use current year monies before the end of the year.</a:t>
            </a:r>
          </a:p>
          <a:p>
            <a:pPr marL="514350" indent="-514350">
              <a:buFont typeface="+mj-lt"/>
              <a:buAutoNum type="arabicParenR"/>
            </a:pPr>
            <a:endParaRPr lang="en-US" dirty="0"/>
          </a:p>
          <a:p>
            <a:pPr marL="514350" indent="-514350">
              <a:buFont typeface="+mj-lt"/>
              <a:buAutoNum type="arabicParenR"/>
            </a:pPr>
            <a:r>
              <a:rPr lang="en-US" dirty="0"/>
              <a:t>The Business Office requests the status of any open PO at year end in order to declare the PO for year end purposes.  </a:t>
            </a:r>
          </a:p>
          <a:p>
            <a:pPr marL="514350" indent="-514350">
              <a:buFont typeface="+mj-lt"/>
              <a:buAutoNum type="arabicParenR"/>
            </a:pPr>
            <a:endParaRPr lang="en-US" dirty="0"/>
          </a:p>
          <a:p>
            <a:pPr marL="514350" indent="-514350">
              <a:buFont typeface="+mj-lt"/>
              <a:buAutoNum type="arabicParenR"/>
            </a:pPr>
            <a:r>
              <a:rPr lang="en-US" dirty="0"/>
              <a:t>The 2550-999 Est Carryover Encumbrance Revenue amount offsets carryover purchase orders.   </a:t>
            </a:r>
          </a:p>
          <a:p>
            <a:pPr marL="0" indent="0">
              <a:buNone/>
            </a:pPr>
            <a:r>
              <a:rPr lang="en-US" dirty="0"/>
              <a:t>  </a:t>
            </a:r>
          </a:p>
        </p:txBody>
      </p:sp>
      <p:cxnSp>
        <p:nvCxnSpPr>
          <p:cNvPr id="5" name="Straight Connector 4"/>
          <p:cNvCxnSpPr/>
          <p:nvPr/>
        </p:nvCxnSpPr>
        <p:spPr>
          <a:xfrm flipV="1">
            <a:off x="1502234" y="1629253"/>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499489"/>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10</a:t>
            </a:fld>
            <a:endParaRPr lang="en-US" sz="1600" b="1" dirty="0">
              <a:solidFill>
                <a:schemeClr val="tx1"/>
              </a:solidFill>
            </a:endParaRPr>
          </a:p>
        </p:txBody>
      </p:sp>
      <p:cxnSp>
        <p:nvCxnSpPr>
          <p:cNvPr id="7" name="Straight Connector 6"/>
          <p:cNvCxnSpPr/>
          <p:nvPr/>
        </p:nvCxnSpPr>
        <p:spPr>
          <a:xfrm>
            <a:off x="1502234" y="1816619"/>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228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Year End PO Declaration – Hot Topic</a:t>
            </a:r>
          </a:p>
        </p:txBody>
      </p:sp>
      <p:sp>
        <p:nvSpPr>
          <p:cNvPr id="3" name="Content Placeholder 2"/>
          <p:cNvSpPr>
            <a:spLocks noGrp="1"/>
          </p:cNvSpPr>
          <p:nvPr>
            <p:ph idx="1"/>
          </p:nvPr>
        </p:nvSpPr>
        <p:spPr>
          <a:xfrm>
            <a:off x="1502234" y="2086359"/>
            <a:ext cx="9851566" cy="4093485"/>
          </a:xfrm>
        </p:spPr>
        <p:txBody>
          <a:bodyPr>
            <a:normAutofit lnSpcReduction="10000"/>
          </a:bodyPr>
          <a:lstStyle/>
          <a:p>
            <a:endParaRPr lang="en-US" dirty="0"/>
          </a:p>
          <a:p>
            <a:r>
              <a:rPr lang="en-US" dirty="0"/>
              <a:t>Determination needs to be made for each open PO at year end.</a:t>
            </a:r>
          </a:p>
          <a:p>
            <a:pPr lvl="1"/>
            <a:r>
              <a:rPr lang="en-US" dirty="0"/>
              <a:t>It is NOT about “closing” purchase orders</a:t>
            </a:r>
          </a:p>
          <a:p>
            <a:pPr lvl="1"/>
            <a:r>
              <a:rPr lang="en-US" dirty="0"/>
              <a:t>Need to determine if the item(s) or service(s) will be received by June 30</a:t>
            </a:r>
            <a:r>
              <a:rPr lang="en-US" baseline="30000" dirty="0"/>
              <a:t>th</a:t>
            </a:r>
            <a:r>
              <a:rPr lang="en-US" dirty="0"/>
              <a:t> </a:t>
            </a:r>
          </a:p>
          <a:p>
            <a:pPr lvl="1"/>
            <a:r>
              <a:rPr lang="en-US" dirty="0"/>
              <a:t>Challenge with open blanket POs</a:t>
            </a:r>
          </a:p>
          <a:p>
            <a:pPr lvl="2"/>
            <a:r>
              <a:rPr lang="en-US" dirty="0"/>
              <a:t>Can only declare according to invoices received </a:t>
            </a:r>
          </a:p>
          <a:p>
            <a:pPr lvl="2"/>
            <a:r>
              <a:rPr lang="en-US" dirty="0"/>
              <a:t>Need to make sure Business Office is aware of any outstanding invoices </a:t>
            </a:r>
          </a:p>
          <a:p>
            <a:pPr lvl="1"/>
            <a:r>
              <a:rPr lang="en-US" dirty="0"/>
              <a:t>Closing or canceling an encumbered PO at the end of the year will put the balance into the refund</a:t>
            </a:r>
          </a:p>
          <a:p>
            <a:pPr lvl="2"/>
            <a:r>
              <a:rPr lang="en-US" dirty="0"/>
              <a:t>Only the Business Office can close or cancel a purchase order</a:t>
            </a:r>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11</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6429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#5 Which one is a lie?</a:t>
            </a:r>
          </a:p>
        </p:txBody>
      </p:sp>
      <p:sp>
        <p:nvSpPr>
          <p:cNvPr id="3" name="Content Placeholder 2"/>
          <p:cNvSpPr>
            <a:spLocks noGrp="1"/>
          </p:cNvSpPr>
          <p:nvPr>
            <p:ph idx="1"/>
          </p:nvPr>
        </p:nvSpPr>
        <p:spPr>
          <a:xfrm>
            <a:off x="1502234" y="2086359"/>
            <a:ext cx="9851566" cy="4093485"/>
          </a:xfrm>
        </p:spPr>
        <p:txBody>
          <a:bodyPr>
            <a:normAutofit fontScale="92500" lnSpcReduction="10000"/>
          </a:bodyPr>
          <a:lstStyle/>
          <a:p>
            <a:pPr marL="0" indent="0">
              <a:buNone/>
            </a:pPr>
            <a:endParaRPr lang="en-US" dirty="0"/>
          </a:p>
          <a:p>
            <a:pPr marL="514350" indent="-514350">
              <a:buFont typeface="+mj-lt"/>
              <a:buAutoNum type="arabicParenR"/>
            </a:pPr>
            <a:r>
              <a:rPr lang="en-US" dirty="0"/>
              <a:t>When purchase orders are approved, the Purchasing Assistant (Cathy) sends them to the respective Program to distribute to the vendors.  </a:t>
            </a:r>
          </a:p>
          <a:p>
            <a:pPr marL="514350" indent="-514350">
              <a:buFont typeface="+mj-lt"/>
              <a:buAutoNum type="arabicParenR"/>
            </a:pPr>
            <a:endParaRPr lang="en-US" dirty="0"/>
          </a:p>
          <a:p>
            <a:pPr marL="514350" indent="-514350">
              <a:buFont typeface="+mj-lt"/>
              <a:buAutoNum type="arabicParenR"/>
            </a:pPr>
            <a:r>
              <a:rPr lang="en-US" dirty="0"/>
              <a:t>Each Program is responsible for following up on pending and open Purchase Orders on a daily or weekly basis.</a:t>
            </a:r>
          </a:p>
          <a:p>
            <a:pPr marL="514350" indent="-514350">
              <a:buFont typeface="+mj-lt"/>
              <a:buAutoNum type="arabicParenR"/>
            </a:pPr>
            <a:endParaRPr lang="en-US" dirty="0"/>
          </a:p>
          <a:p>
            <a:pPr marL="514350" indent="-514350">
              <a:buFont typeface="+mj-lt"/>
              <a:buAutoNum type="arabicParenR"/>
            </a:pPr>
            <a:r>
              <a:rPr lang="en-US" dirty="0"/>
              <a:t>If the Business Office requests a change to a purchase order, the change should be made without question.  </a:t>
            </a:r>
          </a:p>
          <a:p>
            <a:pPr marL="0" indent="0">
              <a:buNone/>
            </a:pPr>
            <a:endParaRPr lang="en-US" dirty="0"/>
          </a:p>
          <a:p>
            <a:pPr marL="514350" indent="-514350">
              <a:buFont typeface="+mj-lt"/>
              <a:buAutoNum type="arabicParenR"/>
            </a:pPr>
            <a:endParaRPr lang="en-US" dirty="0"/>
          </a:p>
          <a:p>
            <a:pPr marL="0" indent="0">
              <a:buNone/>
            </a:pPr>
            <a:endParaRPr lang="en-US" dirty="0"/>
          </a:p>
          <a:p>
            <a:pPr marL="0" indent="0">
              <a:buNone/>
            </a:pPr>
            <a:endParaRPr lang="en-US" dirty="0"/>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12</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823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Purchase Orders – Hot Topic</a:t>
            </a:r>
          </a:p>
        </p:txBody>
      </p:sp>
      <p:sp>
        <p:nvSpPr>
          <p:cNvPr id="3" name="Content Placeholder 2"/>
          <p:cNvSpPr>
            <a:spLocks noGrp="1"/>
          </p:cNvSpPr>
          <p:nvPr>
            <p:ph idx="1"/>
          </p:nvPr>
        </p:nvSpPr>
        <p:spPr>
          <a:xfrm>
            <a:off x="1502234" y="2086359"/>
            <a:ext cx="9851566" cy="4093485"/>
          </a:xfrm>
        </p:spPr>
        <p:txBody>
          <a:bodyPr>
            <a:normAutofit/>
          </a:bodyPr>
          <a:lstStyle/>
          <a:p>
            <a:endParaRPr lang="en-US" dirty="0"/>
          </a:p>
          <a:p>
            <a:r>
              <a:rPr lang="en-US" dirty="0"/>
              <a:t>Need to </a:t>
            </a:r>
            <a:r>
              <a:rPr lang="en-US" i="1" u="sng" dirty="0"/>
              <a:t>consistently</a:t>
            </a:r>
            <a:r>
              <a:rPr lang="en-US" dirty="0"/>
              <a:t> review PO Status Report</a:t>
            </a:r>
          </a:p>
          <a:p>
            <a:pPr lvl="1"/>
            <a:r>
              <a:rPr lang="en-US" dirty="0"/>
              <a:t>Review pending and open purchase orders</a:t>
            </a:r>
          </a:p>
          <a:p>
            <a:pPr lvl="2"/>
            <a:r>
              <a:rPr lang="en-US" dirty="0"/>
              <a:t>Why is an order on report?  Status of Order?</a:t>
            </a:r>
          </a:p>
          <a:p>
            <a:pPr lvl="1"/>
            <a:r>
              <a:rPr lang="en-US" dirty="0"/>
              <a:t>POs automatically close when an invoice is entered by the Business Office (Ellen) when everything matches</a:t>
            </a:r>
          </a:p>
          <a:p>
            <a:pPr lvl="2"/>
            <a:r>
              <a:rPr lang="en-US" dirty="0"/>
              <a:t>If the cost is less, the PO will not close.  You will need to tell us to close.</a:t>
            </a:r>
          </a:p>
          <a:p>
            <a:pPr lvl="2"/>
            <a:r>
              <a:rPr lang="en-US" dirty="0"/>
              <a:t>Closed POs don’t necessarily mean the items/amounts have been received</a:t>
            </a:r>
          </a:p>
          <a:p>
            <a:pPr lvl="1"/>
            <a:r>
              <a:rPr lang="en-US" dirty="0"/>
              <a:t>Follow up on open blanket purchase orders – amount should be realistic (money is encumbered and can’t be used for other things)</a:t>
            </a:r>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13</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7848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#6 Which one is a lie?</a:t>
            </a:r>
          </a:p>
        </p:txBody>
      </p:sp>
      <p:sp>
        <p:nvSpPr>
          <p:cNvPr id="3" name="Content Placeholder 2"/>
          <p:cNvSpPr>
            <a:spLocks noGrp="1"/>
          </p:cNvSpPr>
          <p:nvPr>
            <p:ph idx="1"/>
          </p:nvPr>
        </p:nvSpPr>
        <p:spPr>
          <a:xfrm>
            <a:off x="1502234" y="2086359"/>
            <a:ext cx="9851566" cy="4093485"/>
          </a:xfrm>
        </p:spPr>
        <p:txBody>
          <a:bodyPr>
            <a:normAutofit fontScale="92500" lnSpcReduction="20000"/>
          </a:bodyPr>
          <a:lstStyle/>
          <a:p>
            <a:pPr marL="0" indent="0">
              <a:buNone/>
            </a:pPr>
            <a:endParaRPr lang="en-US" dirty="0"/>
          </a:p>
          <a:p>
            <a:pPr marL="514350" indent="-514350">
              <a:buFont typeface="+mj-lt"/>
              <a:buAutoNum type="arabicParenR"/>
            </a:pPr>
            <a:r>
              <a:rPr lang="en-US" dirty="0"/>
              <a:t>When receiving an order in, each item should be counted, even if it means opening boxes upon boxes and counting each pencil, screw, brush or roll of tape.  </a:t>
            </a:r>
          </a:p>
          <a:p>
            <a:pPr marL="514350" indent="-514350">
              <a:buFont typeface="+mj-lt"/>
              <a:buAutoNum type="arabicParenR"/>
            </a:pPr>
            <a:endParaRPr lang="en-US" dirty="0"/>
          </a:p>
          <a:p>
            <a:pPr marL="514350" indent="-514350">
              <a:buFont typeface="+mj-lt"/>
              <a:buAutoNum type="arabicParenR"/>
            </a:pPr>
            <a:r>
              <a:rPr lang="en-US" dirty="0"/>
              <a:t>Just to be safe, it is OK to receive in more on a purchase order than actually received. </a:t>
            </a:r>
          </a:p>
          <a:p>
            <a:pPr marL="514350" indent="-514350">
              <a:buFont typeface="+mj-lt"/>
              <a:buAutoNum type="arabicParenR"/>
            </a:pPr>
            <a:endParaRPr lang="en-US" dirty="0"/>
          </a:p>
          <a:p>
            <a:pPr marL="514350" indent="-514350">
              <a:buFont typeface="+mj-lt"/>
              <a:buAutoNum type="arabicParenR"/>
            </a:pPr>
            <a:r>
              <a:rPr lang="en-US" dirty="0"/>
              <a:t>The Business Office (Ellen) reaches out to me and asks about the receiving for a certain PO.  I let her know I can’t do the receiving because I don’t want to the pay vendor just yet.  </a:t>
            </a:r>
          </a:p>
          <a:p>
            <a:pPr marL="0" indent="0">
              <a:buNone/>
            </a:pPr>
            <a:endParaRPr lang="en-US" dirty="0"/>
          </a:p>
          <a:p>
            <a:pPr marL="514350" indent="-514350">
              <a:buFont typeface="+mj-lt"/>
              <a:buAutoNum type="arabicParenR"/>
            </a:pPr>
            <a:endParaRPr lang="en-US" dirty="0"/>
          </a:p>
          <a:p>
            <a:pPr marL="0" indent="0">
              <a:buNone/>
            </a:pPr>
            <a:endParaRPr lang="en-US" dirty="0"/>
          </a:p>
          <a:p>
            <a:pPr marL="0" indent="0">
              <a:buNone/>
            </a:pPr>
            <a:endParaRPr lang="en-US" dirty="0"/>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14</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619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8"/>
            <a:ext cx="10515600" cy="865552"/>
          </a:xfrm>
        </p:spPr>
        <p:txBody>
          <a:bodyPr/>
          <a:lstStyle/>
          <a:p>
            <a:r>
              <a:rPr lang="en-US" dirty="0"/>
              <a:t>Receiving – Hot Topic</a:t>
            </a:r>
          </a:p>
        </p:txBody>
      </p:sp>
      <p:sp>
        <p:nvSpPr>
          <p:cNvPr id="3" name="Content Placeholder 2"/>
          <p:cNvSpPr>
            <a:spLocks noGrp="1"/>
          </p:cNvSpPr>
          <p:nvPr>
            <p:ph idx="1"/>
          </p:nvPr>
        </p:nvSpPr>
        <p:spPr>
          <a:xfrm>
            <a:off x="1502234" y="1676470"/>
            <a:ext cx="9851566" cy="4240518"/>
          </a:xfrm>
        </p:spPr>
        <p:txBody>
          <a:bodyPr>
            <a:normAutofit fontScale="92500" lnSpcReduction="20000"/>
          </a:bodyPr>
          <a:lstStyle/>
          <a:p>
            <a:r>
              <a:rPr lang="en-US" dirty="0"/>
              <a:t>Receiving </a:t>
            </a:r>
            <a:r>
              <a:rPr lang="en-US" i="1" u="sng" dirty="0"/>
              <a:t>automatically approves payment </a:t>
            </a:r>
            <a:r>
              <a:rPr lang="en-US" dirty="0"/>
              <a:t>for the order</a:t>
            </a:r>
          </a:p>
          <a:p>
            <a:pPr lvl="1"/>
            <a:r>
              <a:rPr lang="en-US" dirty="0"/>
              <a:t>Do NOT receive in unless you want to pay the vendor!</a:t>
            </a:r>
          </a:p>
          <a:p>
            <a:pPr lvl="1"/>
            <a:r>
              <a:rPr lang="en-US" dirty="0"/>
              <a:t>Verify the items or services received </a:t>
            </a:r>
          </a:p>
          <a:p>
            <a:pPr lvl="1"/>
            <a:r>
              <a:rPr lang="en-US" dirty="0"/>
              <a:t>Do NOT receive more in WinCap than what you actually received</a:t>
            </a:r>
          </a:p>
          <a:p>
            <a:pPr lvl="2"/>
            <a:r>
              <a:rPr lang="en-US" dirty="0"/>
              <a:t>Business Office (Cathy) follows up with vendors for invoices</a:t>
            </a:r>
          </a:p>
          <a:p>
            <a:r>
              <a:rPr lang="en-US" dirty="0"/>
              <a:t>When receiving in WinCap –</a:t>
            </a:r>
          </a:p>
          <a:p>
            <a:pPr lvl="1"/>
            <a:r>
              <a:rPr lang="en-US" b="1" dirty="0"/>
              <a:t>NEW</a:t>
            </a:r>
            <a:r>
              <a:rPr lang="en-US" dirty="0"/>
              <a:t> - If you have packing list, put “Packing List attached to PO” under notes and attach packing list to PO</a:t>
            </a:r>
          </a:p>
          <a:p>
            <a:pPr lvl="1"/>
            <a:r>
              <a:rPr lang="en-US" b="1" dirty="0"/>
              <a:t>NEW</a:t>
            </a:r>
            <a:r>
              <a:rPr lang="en-US" dirty="0"/>
              <a:t> - If there is no packing list, put “No Packing List” under notes</a:t>
            </a:r>
          </a:p>
          <a:p>
            <a:pPr lvl="1"/>
            <a:r>
              <a:rPr lang="en-US" b="1" dirty="0"/>
              <a:t>NEW</a:t>
            </a:r>
            <a:r>
              <a:rPr lang="en-US" dirty="0"/>
              <a:t> - If you have invoice/receipt, put invoice number or receipt number under notes, then send to Business Office after receiving </a:t>
            </a:r>
          </a:p>
          <a:p>
            <a:r>
              <a:rPr lang="en-US" dirty="0"/>
              <a:t>If there is a problem with an order, let the Business Office know as soon as possible!</a:t>
            </a:r>
          </a:p>
        </p:txBody>
      </p:sp>
      <p:cxnSp>
        <p:nvCxnSpPr>
          <p:cNvPr id="5" name="Straight Connector 4"/>
          <p:cNvCxnSpPr/>
          <p:nvPr/>
        </p:nvCxnSpPr>
        <p:spPr>
          <a:xfrm flipV="1">
            <a:off x="1502234" y="1296744"/>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166980"/>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15</a:t>
            </a:fld>
            <a:endParaRPr lang="en-US" sz="1600" b="1" dirty="0">
              <a:solidFill>
                <a:schemeClr val="tx1"/>
              </a:solidFill>
            </a:endParaRPr>
          </a:p>
        </p:txBody>
      </p:sp>
      <p:cxnSp>
        <p:nvCxnSpPr>
          <p:cNvPr id="7" name="Straight Connector 6"/>
          <p:cNvCxnSpPr/>
          <p:nvPr/>
        </p:nvCxnSpPr>
        <p:spPr>
          <a:xfrm>
            <a:off x="1502234" y="1484110"/>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1569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#7 Which one is a lie?</a:t>
            </a:r>
          </a:p>
        </p:txBody>
      </p:sp>
      <p:sp>
        <p:nvSpPr>
          <p:cNvPr id="3" name="Content Placeholder 2"/>
          <p:cNvSpPr>
            <a:spLocks noGrp="1"/>
          </p:cNvSpPr>
          <p:nvPr>
            <p:ph idx="1"/>
          </p:nvPr>
        </p:nvSpPr>
        <p:spPr>
          <a:xfrm>
            <a:off x="1502234" y="2086359"/>
            <a:ext cx="9851566" cy="4093485"/>
          </a:xfrm>
        </p:spPr>
        <p:txBody>
          <a:bodyPr>
            <a:normAutofit fontScale="77500" lnSpcReduction="20000"/>
          </a:bodyPr>
          <a:lstStyle/>
          <a:p>
            <a:pPr marL="0" indent="0">
              <a:buNone/>
            </a:pPr>
            <a:endParaRPr lang="en-US" dirty="0"/>
          </a:p>
          <a:p>
            <a:pPr marL="514350" indent="-514350">
              <a:buFont typeface="+mj-lt"/>
              <a:buAutoNum type="arabicParenR"/>
            </a:pPr>
            <a:r>
              <a:rPr lang="en-US" dirty="0"/>
              <a:t>Mileage is reimbursed according to the ONC BOCES Mileage Chart and or MapQuest for mileage outside of ONC BOCES.  The Business Office is responsible for ensuring mileage reimbursements follow these guidelines.  </a:t>
            </a:r>
          </a:p>
          <a:p>
            <a:pPr marL="514350" indent="-514350">
              <a:buFont typeface="+mj-lt"/>
              <a:buAutoNum type="arabicParenR"/>
            </a:pPr>
            <a:endParaRPr lang="en-US" dirty="0"/>
          </a:p>
          <a:p>
            <a:pPr marL="514350" indent="-514350">
              <a:buFont typeface="+mj-lt"/>
              <a:buAutoNum type="arabicParenR"/>
            </a:pPr>
            <a:r>
              <a:rPr lang="en-US" dirty="0"/>
              <a:t>Mileage reimbursements must have the Program Leader’s approval.  The Program Leader may submit mileage forms electronically by emailing the completed Mileage Claim Form (with their signature) to </a:t>
            </a:r>
            <a:r>
              <a:rPr lang="en-US" dirty="0">
                <a:hlinkClick r:id="rId3"/>
              </a:rPr>
              <a:t>ap@oncboces.org</a:t>
            </a:r>
            <a:r>
              <a:rPr lang="en-US" dirty="0"/>
              <a:t>. </a:t>
            </a:r>
          </a:p>
          <a:p>
            <a:pPr marL="514350" indent="-514350">
              <a:buFont typeface="+mj-lt"/>
              <a:buAutoNum type="arabicParenR"/>
            </a:pPr>
            <a:endParaRPr lang="en-US" dirty="0"/>
          </a:p>
          <a:p>
            <a:pPr marL="514350" indent="-514350">
              <a:buFont typeface="+mj-lt"/>
              <a:buAutoNum type="arabicParenR"/>
            </a:pPr>
            <a:r>
              <a:rPr lang="en-US" dirty="0"/>
              <a:t>If an employee travels to a destination within the ONC BOCES region, the employee is reimbursed according to the ONC BOCES Mileage Chart even though the employee calculated the mileage to be more by taking a different route.  </a:t>
            </a:r>
          </a:p>
          <a:p>
            <a:pPr marL="0" indent="0">
              <a:buNone/>
            </a:pPr>
            <a:endParaRPr lang="en-US" dirty="0"/>
          </a:p>
          <a:p>
            <a:pPr marL="514350" indent="-514350">
              <a:buFont typeface="+mj-lt"/>
              <a:buAutoNum type="arabicParenR"/>
            </a:pPr>
            <a:endParaRPr lang="en-US" dirty="0"/>
          </a:p>
          <a:p>
            <a:pPr marL="0" indent="0">
              <a:buNone/>
            </a:pPr>
            <a:endParaRPr lang="en-US" dirty="0"/>
          </a:p>
          <a:p>
            <a:pPr marL="0" indent="0">
              <a:buNone/>
            </a:pPr>
            <a:endParaRPr lang="en-US" dirty="0"/>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16</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103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Mileage Reimbursement – Hot Topic</a:t>
            </a:r>
          </a:p>
        </p:txBody>
      </p:sp>
      <p:sp>
        <p:nvSpPr>
          <p:cNvPr id="3" name="Content Placeholder 2"/>
          <p:cNvSpPr>
            <a:spLocks noGrp="1"/>
          </p:cNvSpPr>
          <p:nvPr>
            <p:ph idx="1"/>
          </p:nvPr>
        </p:nvSpPr>
        <p:spPr>
          <a:xfrm>
            <a:off x="1502234" y="2086359"/>
            <a:ext cx="9851566" cy="4093485"/>
          </a:xfrm>
        </p:spPr>
        <p:txBody>
          <a:bodyPr>
            <a:normAutofit lnSpcReduction="10000"/>
          </a:bodyPr>
          <a:lstStyle/>
          <a:p>
            <a:endParaRPr lang="en-US" dirty="0"/>
          </a:p>
          <a:p>
            <a:r>
              <a:rPr lang="en-US" dirty="0"/>
              <a:t>Each Program should review all mileage reimbursement claims before submitting for payment</a:t>
            </a:r>
          </a:p>
          <a:p>
            <a:pPr lvl="1"/>
            <a:r>
              <a:rPr lang="en-US" dirty="0"/>
              <a:t>Travel within ONC BOCES use ONC BOCES Mileage Chart</a:t>
            </a:r>
          </a:p>
          <a:p>
            <a:pPr lvl="1"/>
            <a:r>
              <a:rPr lang="en-US" dirty="0"/>
              <a:t>Travel outside of ONC BOCES needs MapQuest attached</a:t>
            </a:r>
          </a:p>
          <a:p>
            <a:pPr lvl="2"/>
            <a:r>
              <a:rPr lang="en-US" dirty="0"/>
              <a:t>If the same trip happens multiple times during the year, reach out to Business Office.  </a:t>
            </a:r>
          </a:p>
          <a:p>
            <a:pPr lvl="1"/>
            <a:r>
              <a:rPr lang="en-US" dirty="0"/>
              <a:t>The Business Office will adjust for an errors – scan updated form and use for payment</a:t>
            </a:r>
          </a:p>
          <a:p>
            <a:pPr lvl="1"/>
            <a:r>
              <a:rPr lang="en-US" dirty="0"/>
              <a:t>Program Leader may send approved mileage reimbursements to </a:t>
            </a:r>
            <a:r>
              <a:rPr lang="en-US" dirty="0">
                <a:hlinkClick r:id="rId3"/>
              </a:rPr>
              <a:t>ap@oncboces.org</a:t>
            </a:r>
            <a:r>
              <a:rPr lang="en-US" dirty="0"/>
              <a:t>  (Do NOT send original if send electronically)</a:t>
            </a:r>
          </a:p>
          <a:p>
            <a:pPr marL="457200" lvl="1" indent="0">
              <a:buNone/>
            </a:pPr>
            <a:endParaRPr lang="en-US" dirty="0"/>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17</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8522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#8 Which one is a lie?</a:t>
            </a:r>
          </a:p>
        </p:txBody>
      </p:sp>
      <p:sp>
        <p:nvSpPr>
          <p:cNvPr id="3" name="Content Placeholder 2"/>
          <p:cNvSpPr>
            <a:spLocks noGrp="1"/>
          </p:cNvSpPr>
          <p:nvPr>
            <p:ph idx="1"/>
          </p:nvPr>
        </p:nvSpPr>
        <p:spPr>
          <a:xfrm>
            <a:off x="1502234" y="2086359"/>
            <a:ext cx="9851566" cy="4093485"/>
          </a:xfrm>
        </p:spPr>
        <p:txBody>
          <a:bodyPr>
            <a:normAutofit lnSpcReduction="10000"/>
          </a:bodyPr>
          <a:lstStyle/>
          <a:p>
            <a:pPr marL="0" indent="0">
              <a:buNone/>
            </a:pPr>
            <a:endParaRPr lang="en-US" dirty="0"/>
          </a:p>
          <a:p>
            <a:pPr marL="514350" indent="-514350">
              <a:buFont typeface="+mj-lt"/>
              <a:buAutoNum type="arabicParenR"/>
            </a:pPr>
            <a:r>
              <a:rPr lang="en-US" dirty="0"/>
              <a:t>Invoices should be mailed to PO Box 382, Grand Gorge, NY 12434 or sent electronically to </a:t>
            </a:r>
            <a:r>
              <a:rPr lang="en-US" dirty="0">
                <a:hlinkClick r:id="rId3"/>
              </a:rPr>
              <a:t>ap@oncboces.org</a:t>
            </a:r>
            <a:r>
              <a:rPr lang="en-US" dirty="0"/>
              <a:t> </a:t>
            </a:r>
          </a:p>
          <a:p>
            <a:pPr marL="514350" indent="-514350">
              <a:buFont typeface="+mj-lt"/>
              <a:buAutoNum type="arabicParenR"/>
            </a:pPr>
            <a:endParaRPr lang="en-US" dirty="0"/>
          </a:p>
          <a:p>
            <a:pPr marL="514350" indent="-514350">
              <a:buFont typeface="+mj-lt"/>
              <a:buAutoNum type="arabicParenR"/>
            </a:pPr>
            <a:r>
              <a:rPr lang="en-US" dirty="0"/>
              <a:t>Review of invoices by Programs should be done to ensure we don’t overpay a vendor.  </a:t>
            </a:r>
          </a:p>
          <a:p>
            <a:pPr marL="514350" indent="-514350">
              <a:buFont typeface="+mj-lt"/>
              <a:buAutoNum type="arabicParenR"/>
            </a:pPr>
            <a:endParaRPr lang="en-US" dirty="0"/>
          </a:p>
          <a:p>
            <a:pPr marL="514350" indent="-514350">
              <a:buFont typeface="+mj-lt"/>
              <a:buAutoNum type="arabicParenR"/>
            </a:pPr>
            <a:r>
              <a:rPr lang="en-US" dirty="0"/>
              <a:t>Certain reimbursement forms may be sent electronically by a Program Leader after he or she approves the reimbursement.</a:t>
            </a:r>
          </a:p>
          <a:p>
            <a:pPr marL="514350" indent="-514350">
              <a:buFont typeface="+mj-lt"/>
              <a:buAutoNum type="arabicParenR"/>
            </a:pPr>
            <a:endParaRPr lang="en-US" dirty="0"/>
          </a:p>
          <a:p>
            <a:pPr marL="514350" indent="-514350">
              <a:buFont typeface="+mj-lt"/>
              <a:buAutoNum type="arabicParenR"/>
            </a:pPr>
            <a:endParaRPr lang="en-US" dirty="0"/>
          </a:p>
          <a:p>
            <a:pPr marL="0" indent="0">
              <a:buNone/>
            </a:pPr>
            <a:endParaRPr lang="en-US" dirty="0"/>
          </a:p>
          <a:p>
            <a:pPr marL="514350" indent="-514350">
              <a:buFont typeface="+mj-lt"/>
              <a:buAutoNum type="arabicParenR"/>
            </a:pPr>
            <a:endParaRPr lang="en-US" dirty="0"/>
          </a:p>
          <a:p>
            <a:pPr marL="0" indent="0">
              <a:buNone/>
            </a:pPr>
            <a:endParaRPr lang="en-US" dirty="0"/>
          </a:p>
          <a:p>
            <a:pPr marL="0" indent="0">
              <a:buNone/>
            </a:pPr>
            <a:endParaRPr lang="en-US" dirty="0"/>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18</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075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8"/>
            <a:ext cx="10515600" cy="701186"/>
          </a:xfrm>
        </p:spPr>
        <p:txBody>
          <a:bodyPr/>
          <a:lstStyle/>
          <a:p>
            <a:r>
              <a:rPr lang="en-US" dirty="0"/>
              <a:t>Invoices – Hot Topic</a:t>
            </a:r>
          </a:p>
        </p:txBody>
      </p:sp>
      <p:sp>
        <p:nvSpPr>
          <p:cNvPr id="3" name="Content Placeholder 2"/>
          <p:cNvSpPr>
            <a:spLocks noGrp="1"/>
          </p:cNvSpPr>
          <p:nvPr>
            <p:ph idx="1"/>
          </p:nvPr>
        </p:nvSpPr>
        <p:spPr>
          <a:xfrm>
            <a:off x="1502234" y="1593349"/>
            <a:ext cx="9851566" cy="4586496"/>
          </a:xfrm>
        </p:spPr>
        <p:txBody>
          <a:bodyPr>
            <a:normAutofit fontScale="77500" lnSpcReduction="20000"/>
          </a:bodyPr>
          <a:lstStyle/>
          <a:p>
            <a:r>
              <a:rPr lang="en-US" dirty="0"/>
              <a:t>Per Board policy, we are required to pay from original invoice</a:t>
            </a:r>
          </a:p>
          <a:p>
            <a:r>
              <a:rPr lang="en-US" dirty="0"/>
              <a:t>Business Office is doing more electronically so what is acceptable?</a:t>
            </a:r>
          </a:p>
          <a:p>
            <a:r>
              <a:rPr lang="en-US" dirty="0"/>
              <a:t>Vendors should mail invoice to PO Box 382, Grand Gorge, NY 12434 or send electronically to </a:t>
            </a:r>
            <a:r>
              <a:rPr lang="en-US" dirty="0">
                <a:hlinkClick r:id="rId3"/>
              </a:rPr>
              <a:t>ap@oncboces.org</a:t>
            </a:r>
            <a:endParaRPr lang="en-US" dirty="0"/>
          </a:p>
          <a:p>
            <a:r>
              <a:rPr lang="en-US" dirty="0"/>
              <a:t>If vendor sends invoice to your email, forward to </a:t>
            </a:r>
            <a:r>
              <a:rPr lang="en-US" dirty="0">
                <a:hlinkClick r:id="rId3"/>
              </a:rPr>
              <a:t>ap@oncboces.org</a:t>
            </a:r>
            <a:endParaRPr lang="en-US" dirty="0"/>
          </a:p>
          <a:p>
            <a:r>
              <a:rPr lang="en-US" b="1" dirty="0"/>
              <a:t>NEW</a:t>
            </a:r>
            <a:r>
              <a:rPr lang="en-US" dirty="0"/>
              <a:t> - If vendor sends invoice to you via USPS mail, don’t open and forward to Business Office.</a:t>
            </a:r>
          </a:p>
          <a:p>
            <a:pPr lvl="1"/>
            <a:r>
              <a:rPr lang="en-US" dirty="0"/>
              <a:t>If opened, contact vendor to change remit to address and have them send it again or request invoice to be sent electronically to </a:t>
            </a:r>
            <a:r>
              <a:rPr lang="en-US" dirty="0">
                <a:hlinkClick r:id="rId3"/>
              </a:rPr>
              <a:t>ap@oncboces.org</a:t>
            </a:r>
            <a:r>
              <a:rPr lang="en-US" dirty="0"/>
              <a:t>.  </a:t>
            </a:r>
          </a:p>
          <a:p>
            <a:r>
              <a:rPr lang="en-US" dirty="0"/>
              <a:t>Internal forms used for reimbursement may be sent electronically from Program Leader.</a:t>
            </a:r>
          </a:p>
          <a:p>
            <a:r>
              <a:rPr lang="en-US" dirty="0"/>
              <a:t>Cell phone reimbursements should be sent electronically to </a:t>
            </a:r>
            <a:r>
              <a:rPr lang="en-US" dirty="0">
                <a:hlinkClick r:id="rId3"/>
              </a:rPr>
              <a:t>ap@oncboces.org</a:t>
            </a:r>
            <a:r>
              <a:rPr lang="en-US" dirty="0"/>
              <a:t> </a:t>
            </a:r>
          </a:p>
          <a:p>
            <a:r>
              <a:rPr lang="en-US" dirty="0"/>
              <a:t>Do NOT attach invoices to Purchase Orders! </a:t>
            </a:r>
          </a:p>
          <a:p>
            <a:r>
              <a:rPr lang="en-US" dirty="0"/>
              <a:t>All invoices can be viewed in WinCap.</a:t>
            </a:r>
          </a:p>
          <a:p>
            <a:pPr lvl="1"/>
            <a:endParaRPr lang="en-US" dirty="0"/>
          </a:p>
          <a:p>
            <a:pPr marL="457200" lvl="1" indent="0">
              <a:buNone/>
            </a:pPr>
            <a:endParaRPr lang="en-US" dirty="0"/>
          </a:p>
          <a:p>
            <a:pPr marL="457200" lvl="1" indent="0">
              <a:buNone/>
            </a:pPr>
            <a:endParaRPr lang="en-US" dirty="0"/>
          </a:p>
        </p:txBody>
      </p:sp>
      <p:cxnSp>
        <p:nvCxnSpPr>
          <p:cNvPr id="5" name="Straight Connector 4"/>
          <p:cNvCxnSpPr/>
          <p:nvPr/>
        </p:nvCxnSpPr>
        <p:spPr>
          <a:xfrm flipV="1">
            <a:off x="1502234" y="1213622"/>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083858"/>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19</a:t>
            </a:fld>
            <a:endParaRPr lang="en-US" sz="1600" b="1" dirty="0">
              <a:solidFill>
                <a:schemeClr val="tx1"/>
              </a:solidFill>
            </a:endParaRPr>
          </a:p>
        </p:txBody>
      </p:sp>
      <p:cxnSp>
        <p:nvCxnSpPr>
          <p:cNvPr id="7" name="Straight Connector 6"/>
          <p:cNvCxnSpPr/>
          <p:nvPr/>
        </p:nvCxnSpPr>
        <p:spPr>
          <a:xfrm>
            <a:off x="1502234" y="1400988"/>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406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Hot Topics </a:t>
            </a:r>
          </a:p>
        </p:txBody>
      </p:sp>
      <p:sp>
        <p:nvSpPr>
          <p:cNvPr id="3" name="Content Placeholder 2"/>
          <p:cNvSpPr>
            <a:spLocks noGrp="1"/>
          </p:cNvSpPr>
          <p:nvPr>
            <p:ph idx="1"/>
          </p:nvPr>
        </p:nvSpPr>
        <p:spPr>
          <a:xfrm>
            <a:off x="1502234" y="2086359"/>
            <a:ext cx="9851566" cy="4093485"/>
          </a:xfrm>
        </p:spPr>
        <p:txBody>
          <a:bodyPr>
            <a:normAutofit lnSpcReduction="10000"/>
          </a:bodyPr>
          <a:lstStyle/>
          <a:p>
            <a:pPr marL="1431925" lvl="1" indent="-457200"/>
            <a:endParaRPr lang="en-US" sz="2200" dirty="0"/>
          </a:p>
          <a:p>
            <a:pPr marL="1371600" lvl="1" indent="-396875"/>
            <a:r>
              <a:rPr lang="en-US" sz="2600" dirty="0"/>
              <a:t>Additional Service Requests</a:t>
            </a:r>
          </a:p>
          <a:p>
            <a:pPr marL="1371600" lvl="1" indent="-396875"/>
            <a:r>
              <a:rPr lang="en-US" sz="2600" dirty="0"/>
              <a:t>Budget Transfers</a:t>
            </a:r>
          </a:p>
          <a:p>
            <a:pPr marL="1371600" lvl="1" indent="-396875"/>
            <a:r>
              <a:rPr lang="en-US" sz="2600" dirty="0"/>
              <a:t>Electronic Timesheets</a:t>
            </a:r>
          </a:p>
          <a:p>
            <a:pPr marL="1371600" lvl="1" indent="-396875"/>
            <a:r>
              <a:rPr lang="en-US" sz="2600" dirty="0"/>
              <a:t>PO Declaration</a:t>
            </a:r>
          </a:p>
          <a:p>
            <a:pPr marL="1371600" lvl="1" indent="-396875"/>
            <a:r>
              <a:rPr lang="en-US" sz="2600" dirty="0"/>
              <a:t>Purchase Orders</a:t>
            </a:r>
          </a:p>
          <a:p>
            <a:pPr marL="1371600" lvl="1" indent="-396875"/>
            <a:r>
              <a:rPr lang="en-US" sz="2600" dirty="0"/>
              <a:t>Receiving</a:t>
            </a:r>
          </a:p>
          <a:p>
            <a:pPr marL="1371600" lvl="1" indent="-396875"/>
            <a:r>
              <a:rPr lang="en-US" sz="2600" dirty="0"/>
              <a:t>Mileage Reimbursements</a:t>
            </a:r>
          </a:p>
          <a:p>
            <a:pPr marL="1371600" lvl="1" indent="-396875"/>
            <a:r>
              <a:rPr lang="en-US" sz="2600" dirty="0"/>
              <a:t>Invoices</a:t>
            </a:r>
          </a:p>
          <a:p>
            <a:pPr marL="1371600" lvl="1" indent="-396875"/>
            <a:r>
              <a:rPr lang="en-US" sz="2600" dirty="0"/>
              <a:t>p-Card</a:t>
            </a:r>
          </a:p>
          <a:p>
            <a:pPr marL="0" indent="0">
              <a:buNone/>
            </a:pPr>
            <a:endParaRPr lang="en-US" dirty="0"/>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2</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5729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#9 Which one is a lie?</a:t>
            </a:r>
          </a:p>
        </p:txBody>
      </p:sp>
      <p:sp>
        <p:nvSpPr>
          <p:cNvPr id="3" name="Content Placeholder 2"/>
          <p:cNvSpPr>
            <a:spLocks noGrp="1"/>
          </p:cNvSpPr>
          <p:nvPr>
            <p:ph idx="1"/>
          </p:nvPr>
        </p:nvSpPr>
        <p:spPr>
          <a:xfrm>
            <a:off x="1502234" y="2086359"/>
            <a:ext cx="9851566" cy="4093485"/>
          </a:xfrm>
        </p:spPr>
        <p:txBody>
          <a:bodyPr>
            <a:normAutofit fontScale="92500" lnSpcReduction="10000"/>
          </a:bodyPr>
          <a:lstStyle/>
          <a:p>
            <a:pPr marL="0" indent="0">
              <a:buNone/>
            </a:pPr>
            <a:endParaRPr lang="en-US" dirty="0"/>
          </a:p>
          <a:p>
            <a:pPr marL="514350" indent="-514350">
              <a:buFont typeface="+mj-lt"/>
              <a:buAutoNum type="arabicParenR"/>
            </a:pPr>
            <a:r>
              <a:rPr lang="en-US" dirty="0"/>
              <a:t>I have time before I need to send in my p-Card receipt(s).  The Business Office hasn’t reached out to me yet.  </a:t>
            </a:r>
          </a:p>
          <a:p>
            <a:pPr marL="514350" indent="-514350">
              <a:buFont typeface="+mj-lt"/>
              <a:buAutoNum type="arabicParenR"/>
            </a:pPr>
            <a:endParaRPr lang="en-US" dirty="0"/>
          </a:p>
          <a:p>
            <a:pPr marL="514350" indent="-514350">
              <a:buFont typeface="+mj-lt"/>
              <a:buAutoNum type="arabicParenR"/>
            </a:pPr>
            <a:r>
              <a:rPr lang="en-US" dirty="0"/>
              <a:t>The p-Card is optional so requests for a p-Card can only come from the employee.  </a:t>
            </a:r>
          </a:p>
          <a:p>
            <a:pPr marL="514350" indent="-514350">
              <a:buFont typeface="+mj-lt"/>
              <a:buAutoNum type="arabicParenR"/>
            </a:pPr>
            <a:endParaRPr lang="en-US" dirty="0"/>
          </a:p>
          <a:p>
            <a:pPr marL="514350" indent="-514350">
              <a:buFont typeface="+mj-lt"/>
              <a:buAutoNum type="arabicParenR"/>
            </a:pPr>
            <a:r>
              <a:rPr lang="en-US" dirty="0"/>
              <a:t>If I scan all of my receipts and send to the Business Office, I should make sure I put the PO# on them, signed each one indicating I received what was charged and that I am approving payment.  </a:t>
            </a:r>
          </a:p>
          <a:p>
            <a:pPr marL="514350" indent="-514350">
              <a:buFont typeface="+mj-lt"/>
              <a:buAutoNum type="arabicParenR"/>
            </a:pPr>
            <a:endParaRPr lang="en-US" dirty="0"/>
          </a:p>
          <a:p>
            <a:pPr marL="0" indent="0">
              <a:buNone/>
            </a:pPr>
            <a:endParaRPr lang="en-US" dirty="0"/>
          </a:p>
          <a:p>
            <a:pPr marL="0" indent="0">
              <a:buNone/>
            </a:pPr>
            <a:endParaRPr lang="en-US" dirty="0"/>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20</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887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p-Card – Hot Topic</a:t>
            </a:r>
          </a:p>
        </p:txBody>
      </p:sp>
      <p:sp>
        <p:nvSpPr>
          <p:cNvPr id="3" name="Content Placeholder 2"/>
          <p:cNvSpPr>
            <a:spLocks noGrp="1"/>
          </p:cNvSpPr>
          <p:nvPr>
            <p:ph idx="1"/>
          </p:nvPr>
        </p:nvSpPr>
        <p:spPr>
          <a:xfrm>
            <a:off x="1502233" y="2086359"/>
            <a:ext cx="10010893" cy="4093485"/>
          </a:xfrm>
        </p:spPr>
        <p:txBody>
          <a:bodyPr>
            <a:normAutofit/>
          </a:bodyPr>
          <a:lstStyle/>
          <a:p>
            <a:r>
              <a:rPr lang="en-US" dirty="0"/>
              <a:t>p-Cards are optional</a:t>
            </a:r>
          </a:p>
          <a:p>
            <a:r>
              <a:rPr lang="en-US" dirty="0"/>
              <a:t>Make sure the PO is approved before using your p-Card!</a:t>
            </a:r>
          </a:p>
          <a:p>
            <a:r>
              <a:rPr lang="en-US" dirty="0"/>
              <a:t>Don’t wait to send invoices/receipts to the Business Office (Cathy)</a:t>
            </a:r>
          </a:p>
          <a:p>
            <a:pPr lvl="1"/>
            <a:r>
              <a:rPr lang="en-US" dirty="0"/>
              <a:t>Indicate PO# on invoice/receipt</a:t>
            </a:r>
          </a:p>
          <a:p>
            <a:pPr lvl="1"/>
            <a:r>
              <a:rPr lang="en-US" dirty="0"/>
              <a:t>Sign (approve) each one for payment</a:t>
            </a:r>
          </a:p>
          <a:p>
            <a:pPr lvl="1"/>
            <a:r>
              <a:rPr lang="en-US" dirty="0"/>
              <a:t>Let Cathy know if there is an issue</a:t>
            </a:r>
          </a:p>
          <a:p>
            <a:r>
              <a:rPr lang="en-US" dirty="0"/>
              <a:t>As the card holder, you may scan your receipts and send them to </a:t>
            </a:r>
            <a:r>
              <a:rPr lang="en-US" dirty="0">
                <a:hlinkClick r:id="rId3"/>
              </a:rPr>
              <a:t>ap@oncboces.org</a:t>
            </a:r>
            <a:r>
              <a:rPr lang="en-US" dirty="0"/>
              <a:t> (please send as PDFs)</a:t>
            </a:r>
          </a:p>
          <a:p>
            <a:pPr lvl="1"/>
            <a:endParaRPr lang="en-US" dirty="0"/>
          </a:p>
          <a:p>
            <a:pPr lvl="1"/>
            <a:endParaRPr lang="en-US" dirty="0"/>
          </a:p>
          <a:p>
            <a:pPr marL="457200" lvl="1" indent="0">
              <a:buNone/>
            </a:pPr>
            <a:endParaRPr lang="en-US" dirty="0"/>
          </a:p>
          <a:p>
            <a:pPr marL="457200" lvl="1" indent="0">
              <a:buNone/>
            </a:pPr>
            <a:endParaRPr lang="en-US" dirty="0"/>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21</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701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Who is the winner?</a:t>
            </a:r>
          </a:p>
        </p:txBody>
      </p:sp>
      <p:sp>
        <p:nvSpPr>
          <p:cNvPr id="3" name="Content Placeholder 2"/>
          <p:cNvSpPr>
            <a:spLocks noGrp="1"/>
          </p:cNvSpPr>
          <p:nvPr>
            <p:ph idx="1"/>
          </p:nvPr>
        </p:nvSpPr>
        <p:spPr>
          <a:xfrm>
            <a:off x="1502234" y="2086359"/>
            <a:ext cx="9851566" cy="4093485"/>
          </a:xfrm>
        </p:spPr>
        <p:txBody>
          <a:bodyPr>
            <a:normAutofit/>
          </a:bodyPr>
          <a:lstStyle/>
          <a:p>
            <a:pPr marL="457200" lvl="1" indent="0">
              <a:buNone/>
            </a:pPr>
            <a:endParaRPr lang="en-US" dirty="0"/>
          </a:p>
          <a:p>
            <a:pPr marL="457200" lvl="1" indent="0">
              <a:buNone/>
            </a:pPr>
            <a:r>
              <a:rPr lang="en-US" sz="4000" dirty="0"/>
              <a:t>Congratulations to ?</a:t>
            </a:r>
          </a:p>
          <a:p>
            <a:pPr marL="457200" lvl="1" indent="0">
              <a:buNone/>
            </a:pPr>
            <a:endParaRPr lang="en-US" sz="2800" dirty="0"/>
          </a:p>
          <a:p>
            <a:pPr marL="457200" lvl="1" indent="0">
              <a:buNone/>
            </a:pPr>
            <a:endParaRPr lang="en-US" sz="2800" dirty="0"/>
          </a:p>
          <a:p>
            <a:pPr marL="457200" lvl="1" indent="0">
              <a:buNone/>
            </a:pPr>
            <a:r>
              <a:rPr lang="en-US" sz="2800" dirty="0"/>
              <a:t> </a:t>
            </a:r>
            <a:endParaRPr lang="en-US" dirty="0"/>
          </a:p>
          <a:p>
            <a:pPr marL="457200" lvl="1" indent="0">
              <a:buNone/>
            </a:pPr>
            <a:endParaRPr lang="en-US" dirty="0"/>
          </a:p>
          <a:p>
            <a:pPr marL="457200" lvl="1" indent="0">
              <a:buNone/>
            </a:pPr>
            <a:endParaRPr lang="en-US" dirty="0"/>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22</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3466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Questions for Business Office</a:t>
            </a:r>
          </a:p>
        </p:txBody>
      </p:sp>
      <p:sp>
        <p:nvSpPr>
          <p:cNvPr id="3" name="Content Placeholder 2"/>
          <p:cNvSpPr>
            <a:spLocks noGrp="1"/>
          </p:cNvSpPr>
          <p:nvPr>
            <p:ph idx="1"/>
          </p:nvPr>
        </p:nvSpPr>
        <p:spPr>
          <a:xfrm>
            <a:off x="1466151" y="2067147"/>
            <a:ext cx="9851566" cy="3922235"/>
          </a:xfrm>
        </p:spPr>
        <p:txBody>
          <a:bodyPr>
            <a:normAutofit fontScale="85000" lnSpcReduction="20000"/>
          </a:bodyPr>
          <a:lstStyle/>
          <a:p>
            <a:endParaRPr lang="en-US" dirty="0"/>
          </a:p>
          <a:p>
            <a:pPr marL="457200" lvl="1" indent="0" algn="ctr">
              <a:buNone/>
            </a:pPr>
            <a:r>
              <a:rPr lang="en-US" dirty="0"/>
              <a:t>				</a:t>
            </a:r>
          </a:p>
          <a:p>
            <a:pPr marL="457200" lvl="1" indent="0">
              <a:buNone/>
            </a:pPr>
            <a:r>
              <a:rPr lang="en-US" dirty="0"/>
              <a:t>Lynn Chase, Director of Management Services			</a:t>
            </a:r>
          </a:p>
          <a:p>
            <a:pPr marL="457200" lvl="1" indent="0">
              <a:buNone/>
            </a:pPr>
            <a:r>
              <a:rPr lang="en-US" dirty="0">
                <a:hlinkClick r:id="rId3"/>
              </a:rPr>
              <a:t> lchase@oncboces.org</a:t>
            </a:r>
            <a:r>
              <a:rPr lang="en-US" dirty="0"/>
              <a:t>				</a:t>
            </a:r>
          </a:p>
          <a:p>
            <a:pPr marL="457200" lvl="1" indent="0">
              <a:buNone/>
            </a:pPr>
            <a:r>
              <a:rPr lang="en-US" dirty="0"/>
              <a:t>(607) 588-6291 ext. 2172</a:t>
            </a:r>
          </a:p>
          <a:p>
            <a:pPr marL="457200" lvl="1" indent="0">
              <a:buNone/>
            </a:pPr>
            <a:endParaRPr lang="en-US" dirty="0"/>
          </a:p>
          <a:p>
            <a:pPr marL="457200" lvl="1" indent="0">
              <a:buNone/>
            </a:pPr>
            <a:r>
              <a:rPr lang="en-US" dirty="0"/>
              <a:t>Patricia Powell-Wagner, Treasurer		Cathy Jacob, Purchasing Assistant	</a:t>
            </a:r>
          </a:p>
          <a:p>
            <a:pPr marL="457200" lvl="1" indent="0">
              <a:buNone/>
            </a:pPr>
            <a:r>
              <a:rPr lang="en-US" dirty="0">
                <a:hlinkClick r:id="rId4"/>
              </a:rPr>
              <a:t>pwagner@oncboces.org </a:t>
            </a:r>
            <a:r>
              <a:rPr lang="en-US" dirty="0"/>
              <a:t>			</a:t>
            </a:r>
            <a:r>
              <a:rPr lang="en-US" dirty="0">
                <a:hlinkClick r:id="rId5"/>
              </a:rPr>
              <a:t>cjacob@oncboces.org</a:t>
            </a:r>
            <a:endParaRPr lang="en-US" dirty="0"/>
          </a:p>
          <a:p>
            <a:pPr marL="457200" lvl="1" indent="0">
              <a:buNone/>
            </a:pPr>
            <a:r>
              <a:rPr lang="en-US" dirty="0"/>
              <a:t>(607) 588-6291 ext. 2176			(607) 588-6291 ext. 2126				</a:t>
            </a:r>
          </a:p>
          <a:p>
            <a:pPr marL="457200" lvl="1" indent="0">
              <a:buNone/>
            </a:pPr>
            <a:r>
              <a:rPr lang="en-US" dirty="0"/>
              <a:t>Samantha DeFreese, Payroll Benefits Specialist	Ellen Kennedy, Accounts Payable</a:t>
            </a:r>
          </a:p>
          <a:p>
            <a:pPr marL="457200" lvl="1" indent="0">
              <a:buNone/>
            </a:pPr>
            <a:r>
              <a:rPr lang="en-US" dirty="0">
                <a:hlinkClick r:id="rId6"/>
              </a:rPr>
              <a:t>sdefreese@oncboces.org</a:t>
            </a:r>
            <a:r>
              <a:rPr lang="en-US" dirty="0"/>
              <a:t>			</a:t>
            </a:r>
            <a:r>
              <a:rPr lang="en-US" dirty="0">
                <a:hlinkClick r:id="rId7"/>
              </a:rPr>
              <a:t>ekennedy@oncboces.org</a:t>
            </a:r>
            <a:endParaRPr lang="en-US" dirty="0"/>
          </a:p>
          <a:p>
            <a:pPr marL="457200" lvl="1" indent="0">
              <a:buNone/>
            </a:pPr>
            <a:r>
              <a:rPr lang="en-US" dirty="0"/>
              <a:t>(607) 588-6291 ext. 2144			(607) 588-6291 ext. 2174</a:t>
            </a:r>
          </a:p>
          <a:p>
            <a:endParaRPr lang="en-US" dirty="0"/>
          </a:p>
          <a:p>
            <a:endParaRPr lang="en-US" dirty="0"/>
          </a:p>
          <a:p>
            <a:endParaRPr lang="en-US" dirty="0"/>
          </a:p>
          <a:p>
            <a:endParaRPr lang="en-US" dirty="0"/>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23</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842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Let’s keep it interesting.....</a:t>
            </a:r>
          </a:p>
        </p:txBody>
      </p:sp>
      <p:sp>
        <p:nvSpPr>
          <p:cNvPr id="3" name="Content Placeholder 2"/>
          <p:cNvSpPr>
            <a:spLocks noGrp="1"/>
          </p:cNvSpPr>
          <p:nvPr>
            <p:ph idx="1"/>
          </p:nvPr>
        </p:nvSpPr>
        <p:spPr>
          <a:xfrm>
            <a:off x="1502234" y="2086359"/>
            <a:ext cx="9851566" cy="4093485"/>
          </a:xfrm>
        </p:spPr>
        <p:txBody>
          <a:bodyPr>
            <a:normAutofit/>
          </a:bodyPr>
          <a:lstStyle/>
          <a:p>
            <a:endParaRPr lang="en-US" dirty="0"/>
          </a:p>
          <a:p>
            <a:pPr marL="0" indent="0">
              <a:buNone/>
            </a:pPr>
            <a:r>
              <a:rPr lang="en-US" dirty="0"/>
              <a:t>Game time!	</a:t>
            </a:r>
          </a:p>
          <a:p>
            <a:pPr marL="0" indent="0">
              <a:buNone/>
            </a:pPr>
            <a:endParaRPr lang="en-US" dirty="0"/>
          </a:p>
          <a:p>
            <a:pPr marL="0" indent="0">
              <a:buNone/>
            </a:pPr>
            <a:r>
              <a:rPr lang="en-US" dirty="0"/>
              <a:t>Two Truths and a Lie Game</a:t>
            </a:r>
          </a:p>
          <a:p>
            <a:pPr marL="0" indent="0">
              <a:buNone/>
            </a:pPr>
            <a:r>
              <a:rPr lang="en-US" dirty="0"/>
              <a:t>	</a:t>
            </a:r>
          </a:p>
          <a:p>
            <a:pPr marL="0" indent="0">
              <a:buNone/>
            </a:pPr>
            <a:r>
              <a:rPr lang="en-US" dirty="0"/>
              <a:t>Which one is a lie?</a:t>
            </a:r>
          </a:p>
          <a:p>
            <a:pPr marL="0" indent="0">
              <a:buNone/>
            </a:pPr>
            <a:r>
              <a:rPr lang="en-US" dirty="0"/>
              <a:t>	Use Chat – send answer to Patricia (answer 1 – 1)</a:t>
            </a:r>
          </a:p>
          <a:p>
            <a:pPr marL="0" indent="0">
              <a:buNone/>
            </a:pPr>
            <a:endParaRPr lang="en-US" dirty="0"/>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3</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306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#1 Which one is a lie?</a:t>
            </a:r>
          </a:p>
        </p:txBody>
      </p:sp>
      <p:sp>
        <p:nvSpPr>
          <p:cNvPr id="3" name="Content Placeholder 2"/>
          <p:cNvSpPr>
            <a:spLocks noGrp="1"/>
          </p:cNvSpPr>
          <p:nvPr>
            <p:ph idx="1"/>
          </p:nvPr>
        </p:nvSpPr>
        <p:spPr>
          <a:xfrm>
            <a:off x="1502234" y="2086359"/>
            <a:ext cx="9851566" cy="4093485"/>
          </a:xfrm>
        </p:spPr>
        <p:txBody>
          <a:bodyPr>
            <a:normAutofit/>
          </a:bodyPr>
          <a:lstStyle/>
          <a:p>
            <a:pPr marL="0" indent="0">
              <a:buNone/>
            </a:pPr>
            <a:endParaRPr lang="en-US" dirty="0"/>
          </a:p>
          <a:p>
            <a:pPr marL="514350" indent="-514350">
              <a:buAutoNum type="arabicParenR"/>
            </a:pPr>
            <a:r>
              <a:rPr lang="en-US" dirty="0"/>
              <a:t>ASR is an abbreviation for Additional Service Request.</a:t>
            </a:r>
          </a:p>
          <a:p>
            <a:pPr marL="514350" indent="-514350">
              <a:buAutoNum type="arabicParenR"/>
            </a:pPr>
            <a:endParaRPr lang="en-US" dirty="0"/>
          </a:p>
          <a:p>
            <a:pPr marL="514350" indent="-514350">
              <a:buAutoNum type="arabicParenR"/>
            </a:pPr>
            <a:r>
              <a:rPr lang="en-US" dirty="0"/>
              <a:t>ASR should be sent electronically to the Treasurer (Patricia) before the Superintendent’s signature is received.  </a:t>
            </a:r>
          </a:p>
          <a:p>
            <a:pPr marL="514350" indent="-514350">
              <a:buAutoNum type="arabicParenR"/>
            </a:pPr>
            <a:endParaRPr lang="en-US" dirty="0"/>
          </a:p>
          <a:p>
            <a:pPr marL="514350" indent="-514350">
              <a:buAutoNum type="arabicParenR"/>
            </a:pPr>
            <a:r>
              <a:rPr lang="en-US" dirty="0"/>
              <a:t>ASR includes budget and revenue information at the bottom to be completed by the Program Leader.  </a:t>
            </a:r>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4</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29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Additional Service Requests – Hot Topic</a:t>
            </a:r>
          </a:p>
        </p:txBody>
      </p:sp>
      <p:sp>
        <p:nvSpPr>
          <p:cNvPr id="3" name="Content Placeholder 2"/>
          <p:cNvSpPr>
            <a:spLocks noGrp="1"/>
          </p:cNvSpPr>
          <p:nvPr>
            <p:ph idx="1"/>
          </p:nvPr>
        </p:nvSpPr>
        <p:spPr>
          <a:xfrm>
            <a:off x="1502234" y="2086359"/>
            <a:ext cx="9851566" cy="4093485"/>
          </a:xfrm>
        </p:spPr>
        <p:txBody>
          <a:bodyPr>
            <a:normAutofit/>
          </a:bodyPr>
          <a:lstStyle/>
          <a:p>
            <a:r>
              <a:rPr lang="en-US" dirty="0"/>
              <a:t>Please send completed Additional Service Requests to Treasurer (Patricia) via email.</a:t>
            </a:r>
          </a:p>
          <a:p>
            <a:pPr lvl="1">
              <a:buFont typeface="Courier New" panose="02070309020205020404" pitchFamily="49" charset="0"/>
              <a:buChar char="o"/>
            </a:pPr>
            <a:r>
              <a:rPr lang="en-US" dirty="0"/>
              <a:t>Not before Superintendent approves</a:t>
            </a:r>
          </a:p>
          <a:p>
            <a:pPr lvl="1">
              <a:buFont typeface="Courier New" panose="02070309020205020404" pitchFamily="49" charset="0"/>
              <a:buChar char="o"/>
            </a:pPr>
            <a:r>
              <a:rPr lang="en-US" dirty="0"/>
              <a:t>Ensure budget/revenue information is complete</a:t>
            </a:r>
          </a:p>
          <a:p>
            <a:pPr lvl="1">
              <a:buFont typeface="Courier New" panose="02070309020205020404" pitchFamily="49" charset="0"/>
              <a:buChar char="o"/>
            </a:pPr>
            <a:r>
              <a:rPr lang="en-US" dirty="0"/>
              <a:t>Coming soon… electronic approval process</a:t>
            </a:r>
          </a:p>
          <a:p>
            <a:r>
              <a:rPr lang="en-US" dirty="0"/>
              <a:t>Lynn will be reviewing all ASRs, will challenge when balancing to 522 account</a:t>
            </a:r>
          </a:p>
          <a:p>
            <a:r>
              <a:rPr lang="en-US" dirty="0"/>
              <a:t>When cross contracts are final (Non Component Super, ONC DS, Other BOCES DS approved) send to Patricia with a pink form.  </a:t>
            </a:r>
          </a:p>
          <a:p>
            <a:pPr lvl="1"/>
            <a:endParaRPr lang="en-US" dirty="0"/>
          </a:p>
          <a:p>
            <a:pPr lvl="1">
              <a:buFont typeface="Courier New" panose="02070309020205020404" pitchFamily="49" charset="0"/>
              <a:buChar char="o"/>
            </a:pPr>
            <a:endParaRPr lang="en-US" dirty="0"/>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5</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1302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#2 Which one is a lie?</a:t>
            </a:r>
          </a:p>
        </p:txBody>
      </p:sp>
      <p:sp>
        <p:nvSpPr>
          <p:cNvPr id="3" name="Content Placeholder 2"/>
          <p:cNvSpPr>
            <a:spLocks noGrp="1"/>
          </p:cNvSpPr>
          <p:nvPr>
            <p:ph idx="1"/>
          </p:nvPr>
        </p:nvSpPr>
        <p:spPr>
          <a:xfrm>
            <a:off x="1502234" y="2086359"/>
            <a:ext cx="9851566" cy="4093485"/>
          </a:xfrm>
        </p:spPr>
        <p:txBody>
          <a:bodyPr>
            <a:normAutofit fontScale="92500" lnSpcReduction="20000"/>
          </a:bodyPr>
          <a:lstStyle/>
          <a:p>
            <a:endParaRPr lang="en-US" dirty="0"/>
          </a:p>
          <a:p>
            <a:pPr marL="514350" indent="-514350">
              <a:buFont typeface="+mj-lt"/>
              <a:buAutoNum type="arabicParenR"/>
            </a:pPr>
            <a:r>
              <a:rPr lang="en-US" dirty="0"/>
              <a:t>Budget Transfers are approved by the Deputy Superintendent (Jenna) and Treasurer (Patricia).</a:t>
            </a:r>
          </a:p>
          <a:p>
            <a:pPr marL="514350" indent="-514350">
              <a:buFont typeface="+mj-lt"/>
              <a:buAutoNum type="arabicParenR"/>
            </a:pPr>
            <a:endParaRPr lang="en-US" dirty="0"/>
          </a:p>
          <a:p>
            <a:pPr marL="514350" indent="-514350">
              <a:buFont typeface="+mj-lt"/>
              <a:buAutoNum type="arabicParenR"/>
            </a:pPr>
            <a:r>
              <a:rPr lang="en-US" dirty="0"/>
              <a:t>The comment or reason for the budget transfer should not say moving money from one account to another, but to explain why the money is needed in a certain account.  </a:t>
            </a:r>
          </a:p>
          <a:p>
            <a:pPr marL="514350" indent="-514350">
              <a:buFont typeface="+mj-lt"/>
              <a:buAutoNum type="arabicParenR"/>
            </a:pPr>
            <a:endParaRPr lang="en-US" dirty="0"/>
          </a:p>
          <a:p>
            <a:pPr marL="514350" indent="-514350">
              <a:buFont typeface="+mj-lt"/>
              <a:buAutoNum type="arabicParenR"/>
            </a:pPr>
            <a:r>
              <a:rPr lang="en-US" dirty="0"/>
              <a:t>A budget code can’t be used in another budget transfer request if it is already being used in a budget transfer which is still in the approval process.  </a:t>
            </a:r>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6</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84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Budget Transfers – Hot Topic</a:t>
            </a:r>
          </a:p>
        </p:txBody>
      </p:sp>
      <p:sp>
        <p:nvSpPr>
          <p:cNvPr id="3" name="Content Placeholder 2"/>
          <p:cNvSpPr>
            <a:spLocks noGrp="1"/>
          </p:cNvSpPr>
          <p:nvPr>
            <p:ph idx="1"/>
          </p:nvPr>
        </p:nvSpPr>
        <p:spPr>
          <a:xfrm>
            <a:off x="1502234" y="2086359"/>
            <a:ext cx="9851566" cy="4093485"/>
          </a:xfrm>
        </p:spPr>
        <p:txBody>
          <a:bodyPr>
            <a:normAutofit/>
          </a:bodyPr>
          <a:lstStyle/>
          <a:p>
            <a:endParaRPr lang="en-US" dirty="0"/>
          </a:p>
          <a:p>
            <a:r>
              <a:rPr lang="en-US" dirty="0"/>
              <a:t>Program Leaders must approve before Director of Management Services (Lynn) does final approval and posts the budget transfer</a:t>
            </a:r>
          </a:p>
          <a:p>
            <a:r>
              <a:rPr lang="en-US" dirty="0"/>
              <a:t>Comment – NEED to know why the budget code is in a deficit</a:t>
            </a:r>
          </a:p>
          <a:p>
            <a:r>
              <a:rPr lang="en-US" dirty="0"/>
              <a:t>Think about rest of year if possible (we do way too many transfers!) </a:t>
            </a:r>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7</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6137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#3 Which one is a lie?</a:t>
            </a:r>
          </a:p>
        </p:txBody>
      </p:sp>
      <p:sp>
        <p:nvSpPr>
          <p:cNvPr id="3" name="Content Placeholder 2"/>
          <p:cNvSpPr>
            <a:spLocks noGrp="1"/>
          </p:cNvSpPr>
          <p:nvPr>
            <p:ph idx="1"/>
          </p:nvPr>
        </p:nvSpPr>
        <p:spPr>
          <a:xfrm>
            <a:off x="1502234" y="2086359"/>
            <a:ext cx="9851566" cy="4093485"/>
          </a:xfrm>
        </p:spPr>
        <p:txBody>
          <a:bodyPr>
            <a:normAutofit/>
          </a:bodyPr>
          <a:lstStyle/>
          <a:p>
            <a:pPr marL="0" indent="0">
              <a:buNone/>
            </a:pPr>
            <a:endParaRPr lang="en-US" dirty="0"/>
          </a:p>
          <a:p>
            <a:pPr marL="514350" indent="-514350">
              <a:buFont typeface="+mj-lt"/>
              <a:buAutoNum type="arabicParenR"/>
            </a:pPr>
            <a:r>
              <a:rPr lang="en-US" dirty="0"/>
              <a:t>Moving forward, electronic timesheets should be used instead of paper timesheets.</a:t>
            </a:r>
          </a:p>
          <a:p>
            <a:pPr marL="514350" indent="-514350">
              <a:buFont typeface="+mj-lt"/>
              <a:buAutoNum type="arabicParenR"/>
            </a:pPr>
            <a:endParaRPr lang="en-US" dirty="0"/>
          </a:p>
          <a:p>
            <a:pPr marL="514350" indent="-514350">
              <a:buFont typeface="+mj-lt"/>
              <a:buAutoNum type="arabicParenR"/>
            </a:pPr>
            <a:r>
              <a:rPr lang="en-US" dirty="0"/>
              <a:t>Approved per diem days will be paid according to hours worked.  </a:t>
            </a:r>
          </a:p>
          <a:p>
            <a:pPr marL="514350" indent="-514350">
              <a:buFont typeface="+mj-lt"/>
              <a:buAutoNum type="arabicParenR"/>
            </a:pPr>
            <a:endParaRPr lang="en-US" dirty="0"/>
          </a:p>
          <a:p>
            <a:pPr marL="514350" indent="-514350">
              <a:buFont typeface="+mj-lt"/>
              <a:buAutoNum type="arabicParenR"/>
            </a:pPr>
            <a:r>
              <a:rPr lang="en-US" dirty="0"/>
              <a:t>Timesheets approved on 9/13 will be paid on the 9/15 payroll.</a:t>
            </a:r>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8</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868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467"/>
            <a:ext cx="10515600" cy="1325563"/>
          </a:xfrm>
        </p:spPr>
        <p:txBody>
          <a:bodyPr/>
          <a:lstStyle/>
          <a:p>
            <a:r>
              <a:rPr lang="en-US" dirty="0"/>
              <a:t>Electronic Timesheets – Hot Topic</a:t>
            </a:r>
          </a:p>
        </p:txBody>
      </p:sp>
      <p:sp>
        <p:nvSpPr>
          <p:cNvPr id="3" name="Content Placeholder 2"/>
          <p:cNvSpPr>
            <a:spLocks noGrp="1"/>
          </p:cNvSpPr>
          <p:nvPr>
            <p:ph idx="1"/>
          </p:nvPr>
        </p:nvSpPr>
        <p:spPr>
          <a:xfrm>
            <a:off x="1502234" y="2086359"/>
            <a:ext cx="9851566" cy="4093485"/>
          </a:xfrm>
        </p:spPr>
        <p:txBody>
          <a:bodyPr>
            <a:normAutofit/>
          </a:bodyPr>
          <a:lstStyle/>
          <a:p>
            <a:endParaRPr lang="en-US" dirty="0"/>
          </a:p>
          <a:p>
            <a:r>
              <a:rPr lang="en-US" dirty="0"/>
              <a:t>Electronic timesheets require specific set-up due to approval process. </a:t>
            </a:r>
          </a:p>
          <a:p>
            <a:pPr lvl="1"/>
            <a:r>
              <a:rPr lang="en-US" dirty="0"/>
              <a:t>Not automatic</a:t>
            </a:r>
          </a:p>
          <a:p>
            <a:pPr lvl="1"/>
            <a:r>
              <a:rPr lang="en-US" dirty="0"/>
              <a:t>Need guidance from Program</a:t>
            </a:r>
          </a:p>
          <a:p>
            <a:pPr lvl="1"/>
            <a:r>
              <a:rPr lang="en-US" dirty="0"/>
              <a:t>No approval reminders</a:t>
            </a:r>
          </a:p>
          <a:p>
            <a:r>
              <a:rPr lang="en-US" dirty="0"/>
              <a:t>Start/End times are entered - hours are calculated </a:t>
            </a:r>
          </a:p>
          <a:p>
            <a:pPr lvl="1"/>
            <a:r>
              <a:rPr lang="en-US" dirty="0"/>
              <a:t>Need to know staff work day schedule! </a:t>
            </a:r>
          </a:p>
        </p:txBody>
      </p:sp>
      <p:cxnSp>
        <p:nvCxnSpPr>
          <p:cNvPr id="5" name="Straight Connector 4"/>
          <p:cNvCxnSpPr/>
          <p:nvPr/>
        </p:nvCxnSpPr>
        <p:spPr>
          <a:xfrm flipV="1">
            <a:off x="1502234" y="1837078"/>
            <a:ext cx="9835243" cy="1"/>
          </a:xfrm>
          <a:prstGeom prst="line">
            <a:avLst/>
          </a:prstGeom>
          <a:ln w="333375">
            <a:solidFill>
              <a:srgbClr val="17A543"/>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a:xfrm>
            <a:off x="913496" y="1707314"/>
            <a:ext cx="425447" cy="359834"/>
          </a:xfrm>
          <a:noFill/>
          <a:ln w="60325">
            <a:solidFill>
              <a:schemeClr val="bg1">
                <a:lumMod val="50000"/>
              </a:schemeClr>
            </a:solidFill>
          </a:ln>
        </p:spPr>
        <p:txBody>
          <a:bodyPr/>
          <a:lstStyle/>
          <a:p>
            <a:pPr algn="ctr"/>
            <a:fld id="{673B7332-8529-4AD5-9851-D1B2FE8DFECC}" type="slidenum">
              <a:rPr lang="en-US" sz="1600" b="1" smtClean="0">
                <a:solidFill>
                  <a:schemeClr val="tx1"/>
                </a:solidFill>
              </a:rPr>
              <a:pPr algn="ctr"/>
              <a:t>9</a:t>
            </a:fld>
            <a:endParaRPr lang="en-US" sz="1600" b="1" dirty="0">
              <a:solidFill>
                <a:schemeClr val="tx1"/>
              </a:solidFill>
            </a:endParaRPr>
          </a:p>
        </p:txBody>
      </p:sp>
      <p:cxnSp>
        <p:nvCxnSpPr>
          <p:cNvPr id="7" name="Straight Connector 6"/>
          <p:cNvCxnSpPr/>
          <p:nvPr/>
        </p:nvCxnSpPr>
        <p:spPr>
          <a:xfrm>
            <a:off x="1502234" y="2024444"/>
            <a:ext cx="9835243" cy="4995"/>
          </a:xfrm>
          <a:prstGeom prst="line">
            <a:avLst/>
          </a:prstGeom>
          <a:ln w="825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7606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2434</TotalTime>
  <Words>1802</Words>
  <Application>Microsoft Office PowerPoint</Application>
  <PresentationFormat>Widescreen</PresentationFormat>
  <Paragraphs>243</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Courier New</vt:lpstr>
      <vt:lpstr>Office Theme</vt:lpstr>
      <vt:lpstr>Business Office   Hot  Topics</vt:lpstr>
      <vt:lpstr>Hot Topics </vt:lpstr>
      <vt:lpstr>Let’s keep it interesting.....</vt:lpstr>
      <vt:lpstr>#1 Which one is a lie?</vt:lpstr>
      <vt:lpstr>Additional Service Requests – Hot Topic</vt:lpstr>
      <vt:lpstr>#2 Which one is a lie?</vt:lpstr>
      <vt:lpstr>Budget Transfers – Hot Topic</vt:lpstr>
      <vt:lpstr>#3 Which one is a lie?</vt:lpstr>
      <vt:lpstr>Electronic Timesheets – Hot Topic</vt:lpstr>
      <vt:lpstr>#4 Which one is a lie?</vt:lpstr>
      <vt:lpstr>Year End PO Declaration – Hot Topic</vt:lpstr>
      <vt:lpstr>#5 Which one is a lie?</vt:lpstr>
      <vt:lpstr>Purchase Orders – Hot Topic</vt:lpstr>
      <vt:lpstr>#6 Which one is a lie?</vt:lpstr>
      <vt:lpstr>Receiving – Hot Topic</vt:lpstr>
      <vt:lpstr>#7 Which one is a lie?</vt:lpstr>
      <vt:lpstr>Mileage Reimbursement – Hot Topic</vt:lpstr>
      <vt:lpstr>#8 Which one is a lie?</vt:lpstr>
      <vt:lpstr>Invoices – Hot Topic</vt:lpstr>
      <vt:lpstr>#9 Which one is a lie?</vt:lpstr>
      <vt:lpstr>p-Card – Hot Topic</vt:lpstr>
      <vt:lpstr>Who is the winner?</vt:lpstr>
      <vt:lpstr>Questions for Business Office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 Chase</dc:creator>
  <cp:lastModifiedBy>Lynn Chase</cp:lastModifiedBy>
  <cp:revision>179</cp:revision>
  <cp:lastPrinted>2017-11-27T22:53:16Z</cp:lastPrinted>
  <dcterms:created xsi:type="dcterms:W3CDTF">2017-10-31T12:48:57Z</dcterms:created>
  <dcterms:modified xsi:type="dcterms:W3CDTF">2020-09-02T15:01:37Z</dcterms:modified>
</cp:coreProperties>
</file>